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56" r:id="rId2"/>
    <p:sldId id="312" r:id="rId3"/>
    <p:sldId id="287" r:id="rId4"/>
    <p:sldId id="288" r:id="rId5"/>
    <p:sldId id="309" r:id="rId6"/>
    <p:sldId id="289" r:id="rId7"/>
    <p:sldId id="290" r:id="rId8"/>
    <p:sldId id="291" r:id="rId9"/>
    <p:sldId id="292" r:id="rId10"/>
    <p:sldId id="310" r:id="rId11"/>
    <p:sldId id="311" r:id="rId12"/>
    <p:sldId id="315" r:id="rId13"/>
    <p:sldId id="313" r:id="rId14"/>
    <p:sldId id="314" r:id="rId15"/>
    <p:sldId id="332" r:id="rId16"/>
    <p:sldId id="281" r:id="rId17"/>
    <p:sldId id="284" r:id="rId18"/>
    <p:sldId id="333" r:id="rId19"/>
    <p:sldId id="285" r:id="rId20"/>
    <p:sldId id="282" r:id="rId21"/>
    <p:sldId id="335" r:id="rId22"/>
    <p:sldId id="334" r:id="rId23"/>
    <p:sldId id="336" r:id="rId24"/>
    <p:sldId id="316" r:id="rId25"/>
    <p:sldId id="317" r:id="rId26"/>
    <p:sldId id="318" r:id="rId27"/>
    <p:sldId id="319" r:id="rId28"/>
    <p:sldId id="320" r:id="rId29"/>
    <p:sldId id="321" r:id="rId30"/>
    <p:sldId id="322" r:id="rId31"/>
    <p:sldId id="323" r:id="rId32"/>
    <p:sldId id="324" r:id="rId33"/>
    <p:sldId id="325" r:id="rId34"/>
    <p:sldId id="326" r:id="rId35"/>
    <p:sldId id="300" r:id="rId36"/>
    <p:sldId id="308" r:id="rId37"/>
    <p:sldId id="306" r:id="rId38"/>
    <p:sldId id="307" r:id="rId39"/>
    <p:sldId id="293" r:id="rId40"/>
    <p:sldId id="294" r:id="rId41"/>
    <p:sldId id="337" r:id="rId42"/>
    <p:sldId id="296" r:id="rId43"/>
    <p:sldId id="297" r:id="rId44"/>
    <p:sldId id="267" r:id="rId45"/>
    <p:sldId id="298" r:id="rId46"/>
    <p:sldId id="299" r:id="rId47"/>
    <p:sldId id="278" r:id="rId4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Geneva" pitchFamily="34"/>
        <a:cs typeface="Geneva" pitchFamily="34"/>
      </a:defRPr>
    </a:lvl1pPr>
    <a:lvl2pPr marL="457200" algn="l" rtl="0" eaLnBrk="0" fontAlgn="base" hangingPunct="0">
      <a:spcBef>
        <a:spcPct val="0"/>
      </a:spcBef>
      <a:spcAft>
        <a:spcPct val="0"/>
      </a:spcAft>
      <a:defRPr sz="2400" kern="1200">
        <a:solidFill>
          <a:schemeClr val="tx1"/>
        </a:solidFill>
        <a:latin typeface="Arial" charset="0"/>
        <a:ea typeface="Geneva" pitchFamily="34"/>
        <a:cs typeface="Geneva" pitchFamily="34"/>
      </a:defRPr>
    </a:lvl2pPr>
    <a:lvl3pPr marL="914400" algn="l" rtl="0" eaLnBrk="0" fontAlgn="base" hangingPunct="0">
      <a:spcBef>
        <a:spcPct val="0"/>
      </a:spcBef>
      <a:spcAft>
        <a:spcPct val="0"/>
      </a:spcAft>
      <a:defRPr sz="2400" kern="1200">
        <a:solidFill>
          <a:schemeClr val="tx1"/>
        </a:solidFill>
        <a:latin typeface="Arial" charset="0"/>
        <a:ea typeface="Geneva" pitchFamily="34"/>
        <a:cs typeface="Geneva" pitchFamily="34"/>
      </a:defRPr>
    </a:lvl3pPr>
    <a:lvl4pPr marL="1371600" algn="l" rtl="0" eaLnBrk="0" fontAlgn="base" hangingPunct="0">
      <a:spcBef>
        <a:spcPct val="0"/>
      </a:spcBef>
      <a:spcAft>
        <a:spcPct val="0"/>
      </a:spcAft>
      <a:defRPr sz="2400" kern="1200">
        <a:solidFill>
          <a:schemeClr val="tx1"/>
        </a:solidFill>
        <a:latin typeface="Arial" charset="0"/>
        <a:ea typeface="Geneva" pitchFamily="34"/>
        <a:cs typeface="Geneva" pitchFamily="34"/>
      </a:defRPr>
    </a:lvl4pPr>
    <a:lvl5pPr marL="1828800" algn="l" rtl="0" eaLnBrk="0" fontAlgn="base" hangingPunct="0">
      <a:spcBef>
        <a:spcPct val="0"/>
      </a:spcBef>
      <a:spcAft>
        <a:spcPct val="0"/>
      </a:spcAft>
      <a:defRPr sz="2400" kern="1200">
        <a:solidFill>
          <a:schemeClr val="tx1"/>
        </a:solidFill>
        <a:latin typeface="Arial" charset="0"/>
        <a:ea typeface="Geneva" pitchFamily="34"/>
        <a:cs typeface="Geneva" pitchFamily="34"/>
      </a:defRPr>
    </a:lvl5pPr>
    <a:lvl6pPr marL="2286000" algn="l" defTabSz="914400" rtl="0" eaLnBrk="1" latinLnBrk="0" hangingPunct="1">
      <a:defRPr sz="2400" kern="1200">
        <a:solidFill>
          <a:schemeClr val="tx1"/>
        </a:solidFill>
        <a:latin typeface="Arial" charset="0"/>
        <a:ea typeface="Geneva" pitchFamily="34"/>
        <a:cs typeface="Geneva" pitchFamily="34"/>
      </a:defRPr>
    </a:lvl6pPr>
    <a:lvl7pPr marL="2743200" algn="l" defTabSz="914400" rtl="0" eaLnBrk="1" latinLnBrk="0" hangingPunct="1">
      <a:defRPr sz="2400" kern="1200">
        <a:solidFill>
          <a:schemeClr val="tx1"/>
        </a:solidFill>
        <a:latin typeface="Arial" charset="0"/>
        <a:ea typeface="Geneva" pitchFamily="34"/>
        <a:cs typeface="Geneva" pitchFamily="34"/>
      </a:defRPr>
    </a:lvl7pPr>
    <a:lvl8pPr marL="3200400" algn="l" defTabSz="914400" rtl="0" eaLnBrk="1" latinLnBrk="0" hangingPunct="1">
      <a:defRPr sz="2400" kern="1200">
        <a:solidFill>
          <a:schemeClr val="tx1"/>
        </a:solidFill>
        <a:latin typeface="Arial" charset="0"/>
        <a:ea typeface="Geneva" pitchFamily="34"/>
        <a:cs typeface="Geneva" pitchFamily="34"/>
      </a:defRPr>
    </a:lvl8pPr>
    <a:lvl9pPr marL="3657600" algn="l" defTabSz="914400" rtl="0" eaLnBrk="1" latinLnBrk="0" hangingPunct="1">
      <a:defRPr sz="2400" kern="1200">
        <a:solidFill>
          <a:schemeClr val="tx1"/>
        </a:solidFill>
        <a:latin typeface="Arial" charset="0"/>
        <a:ea typeface="Geneva" pitchFamily="34"/>
        <a:cs typeface="Geneva" pitchFamily="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FFCC99"/>
    <a:srgbClr val="CCFF99"/>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autoAdjust="0"/>
    <p:restoredTop sz="90929"/>
  </p:normalViewPr>
  <p:slideViewPr>
    <p:cSldViewPr>
      <p:cViewPr varScale="1">
        <p:scale>
          <a:sx n="93" d="100"/>
          <a:sy n="93" d="100"/>
        </p:scale>
        <p:origin x="8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0763D-A217-4212-9820-EC30E2666F44}"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BCC04289-31F7-4E0C-9DD6-56B481F30343}">
      <dgm:prSet phldrT="[Text]"/>
      <dgm:spPr/>
      <dgm:t>
        <a:bodyPr/>
        <a:lstStyle/>
        <a:p>
          <a:r>
            <a:rPr lang="en-US" dirty="0"/>
            <a:t>General Fund</a:t>
          </a:r>
        </a:p>
      </dgm:t>
    </dgm:pt>
    <dgm:pt modelId="{4C06BAD2-8D48-4018-BD96-5FAC515D08B7}" type="parTrans" cxnId="{2AE8C35C-8E21-4BE4-AA3C-C75C5079416F}">
      <dgm:prSet/>
      <dgm:spPr/>
      <dgm:t>
        <a:bodyPr/>
        <a:lstStyle/>
        <a:p>
          <a:endParaRPr lang="en-US"/>
        </a:p>
      </dgm:t>
    </dgm:pt>
    <dgm:pt modelId="{5A75CA04-CC66-42F7-BFF9-AD14F2AA4F9A}" type="sibTrans" cxnId="{2AE8C35C-8E21-4BE4-AA3C-C75C5079416F}">
      <dgm:prSet/>
      <dgm:spPr/>
      <dgm:t>
        <a:bodyPr/>
        <a:lstStyle/>
        <a:p>
          <a:endParaRPr lang="en-US"/>
        </a:p>
      </dgm:t>
    </dgm:pt>
    <dgm:pt modelId="{2DD79383-5BEF-4A52-8380-F6FBD7A12C55}">
      <dgm:prSet phldrT="[Text]"/>
      <dgm:spPr/>
      <dgm:t>
        <a:bodyPr/>
        <a:lstStyle/>
        <a:p>
          <a:r>
            <a:rPr lang="en-US" dirty="0"/>
            <a:t>General Fund</a:t>
          </a:r>
        </a:p>
      </dgm:t>
    </dgm:pt>
    <dgm:pt modelId="{6CF0E3CB-B752-446E-8904-7CDF21A67627}" type="parTrans" cxnId="{42C25EE9-00B9-4EAD-AE02-008BEC162361}">
      <dgm:prSet/>
      <dgm:spPr/>
      <dgm:t>
        <a:bodyPr/>
        <a:lstStyle/>
        <a:p>
          <a:endParaRPr lang="en-US"/>
        </a:p>
      </dgm:t>
    </dgm:pt>
    <dgm:pt modelId="{DDFD37EA-E126-491D-8D3C-534ED943A7DF}" type="sibTrans" cxnId="{42C25EE9-00B9-4EAD-AE02-008BEC162361}">
      <dgm:prSet/>
      <dgm:spPr/>
      <dgm:t>
        <a:bodyPr/>
        <a:lstStyle/>
        <a:p>
          <a:endParaRPr lang="en-US"/>
        </a:p>
      </dgm:t>
    </dgm:pt>
    <dgm:pt modelId="{804273CF-106D-4B5D-A5BB-FB297A1D40B0}">
      <dgm:prSet phldrT="[Text]"/>
      <dgm:spPr/>
      <dgm:t>
        <a:bodyPr/>
        <a:lstStyle/>
        <a:p>
          <a:endParaRPr lang="en-US" dirty="0"/>
        </a:p>
      </dgm:t>
    </dgm:pt>
    <dgm:pt modelId="{C1DD519E-CDE0-49E7-B123-C0CFC21AD353}" type="parTrans" cxnId="{AC412ABC-3C5A-455A-AC33-F0CB202648FE}">
      <dgm:prSet/>
      <dgm:spPr/>
      <dgm:t>
        <a:bodyPr/>
        <a:lstStyle/>
        <a:p>
          <a:endParaRPr lang="en-US"/>
        </a:p>
      </dgm:t>
    </dgm:pt>
    <dgm:pt modelId="{384C173E-1100-47BD-871B-31015E98D9DB}" type="sibTrans" cxnId="{AC412ABC-3C5A-455A-AC33-F0CB202648FE}">
      <dgm:prSet/>
      <dgm:spPr/>
      <dgm:t>
        <a:bodyPr/>
        <a:lstStyle/>
        <a:p>
          <a:endParaRPr lang="en-US"/>
        </a:p>
      </dgm:t>
    </dgm:pt>
    <dgm:pt modelId="{50D91EFC-D897-4C1B-8CB7-8DA57F0567F0}">
      <dgm:prSet phldrT="[Text]"/>
      <dgm:spPr/>
      <dgm:t>
        <a:bodyPr/>
        <a:lstStyle/>
        <a:p>
          <a:endParaRPr lang="en-US" dirty="0"/>
        </a:p>
      </dgm:t>
    </dgm:pt>
    <dgm:pt modelId="{D9351473-BBAB-482C-823B-9CCC8E0A8C4F}" type="parTrans" cxnId="{F7C13421-1CB2-4A4A-896E-6D44786D635C}">
      <dgm:prSet/>
      <dgm:spPr/>
      <dgm:t>
        <a:bodyPr/>
        <a:lstStyle/>
        <a:p>
          <a:endParaRPr lang="en-US"/>
        </a:p>
      </dgm:t>
    </dgm:pt>
    <dgm:pt modelId="{CCACA571-1248-4C97-B497-4726D2611EF9}" type="sibTrans" cxnId="{F7C13421-1CB2-4A4A-896E-6D44786D635C}">
      <dgm:prSet/>
      <dgm:spPr/>
      <dgm:t>
        <a:bodyPr/>
        <a:lstStyle/>
        <a:p>
          <a:endParaRPr lang="en-US"/>
        </a:p>
      </dgm:t>
    </dgm:pt>
    <dgm:pt modelId="{284887F3-5714-4704-8667-A10EFBDF42A0}">
      <dgm:prSet phldrT="[Text]"/>
      <dgm:spPr/>
      <dgm:t>
        <a:bodyPr/>
        <a:lstStyle/>
        <a:p>
          <a:r>
            <a:rPr lang="en-US" dirty="0"/>
            <a:t>Via budget adjustment (Base or OTO)</a:t>
          </a:r>
        </a:p>
      </dgm:t>
    </dgm:pt>
    <dgm:pt modelId="{F9A7C840-5FDE-4D43-81F2-0918039A611D}" type="parTrans" cxnId="{FBDC2AF8-7EAC-42E3-B571-8070FFBEEC43}">
      <dgm:prSet/>
      <dgm:spPr/>
      <dgm:t>
        <a:bodyPr/>
        <a:lstStyle/>
        <a:p>
          <a:endParaRPr lang="en-US"/>
        </a:p>
      </dgm:t>
    </dgm:pt>
    <dgm:pt modelId="{74E08226-B32D-4249-9A7F-030ED9608327}" type="sibTrans" cxnId="{FBDC2AF8-7EAC-42E3-B571-8070FFBEEC43}">
      <dgm:prSet/>
      <dgm:spPr/>
      <dgm:t>
        <a:bodyPr/>
        <a:lstStyle/>
        <a:p>
          <a:endParaRPr lang="en-US"/>
        </a:p>
      </dgm:t>
    </dgm:pt>
    <dgm:pt modelId="{90803150-8CF6-46A1-8DBC-62F365D359E4}" type="pres">
      <dgm:prSet presAssocID="{1A40763D-A217-4212-9820-EC30E2666F44}" presName="cycle" presStyleCnt="0">
        <dgm:presLayoutVars>
          <dgm:chMax val="1"/>
          <dgm:dir/>
          <dgm:animLvl val="ctr"/>
          <dgm:resizeHandles val="exact"/>
        </dgm:presLayoutVars>
      </dgm:prSet>
      <dgm:spPr/>
    </dgm:pt>
    <dgm:pt modelId="{FDE6D2A9-76FA-419F-A331-9F73179A391A}" type="pres">
      <dgm:prSet presAssocID="{BCC04289-31F7-4E0C-9DD6-56B481F30343}" presName="centerShape" presStyleLbl="node0" presStyleIdx="0" presStyleCnt="1" custLinFactNeighborX="-19342" custLinFactNeighborY="-743"/>
      <dgm:spPr/>
    </dgm:pt>
    <dgm:pt modelId="{B54AF407-7126-4AB5-A8D5-790AFAF9E49E}" type="pres">
      <dgm:prSet presAssocID="{6CF0E3CB-B752-446E-8904-7CDF21A67627}" presName="parTrans" presStyleLbl="bgSibTrans2D1" presStyleIdx="0" presStyleCnt="1" custLinFactNeighborX="-3061" custLinFactNeighborY="5828"/>
      <dgm:spPr/>
    </dgm:pt>
    <dgm:pt modelId="{B01B595C-CACA-438F-A20C-71F0303EBD9B}" type="pres">
      <dgm:prSet presAssocID="{2DD79383-5BEF-4A52-8380-F6FBD7A12C55}" presName="node" presStyleLbl="node1" presStyleIdx="0" presStyleCnt="1" custRadScaleRad="90444" custRadScaleInc="51256">
        <dgm:presLayoutVars>
          <dgm:bulletEnabled val="1"/>
        </dgm:presLayoutVars>
      </dgm:prSet>
      <dgm:spPr/>
    </dgm:pt>
  </dgm:ptLst>
  <dgm:cxnLst>
    <dgm:cxn modelId="{F7C13421-1CB2-4A4A-896E-6D44786D635C}" srcId="{1A40763D-A217-4212-9820-EC30E2666F44}" destId="{50D91EFC-D897-4C1B-8CB7-8DA57F0567F0}" srcOrd="2" destOrd="0" parTransId="{D9351473-BBAB-482C-823B-9CCC8E0A8C4F}" sibTransId="{CCACA571-1248-4C97-B497-4726D2611EF9}"/>
    <dgm:cxn modelId="{DAD6B727-EEFB-4D7F-B1F1-6E719231CACF}" type="presOf" srcId="{2DD79383-5BEF-4A52-8380-F6FBD7A12C55}" destId="{B01B595C-CACA-438F-A20C-71F0303EBD9B}" srcOrd="0" destOrd="0" presId="urn:microsoft.com/office/officeart/2005/8/layout/radial4"/>
    <dgm:cxn modelId="{5C7C882F-0E31-4B87-890D-CB95353B1659}" type="presOf" srcId="{6CF0E3CB-B752-446E-8904-7CDF21A67627}" destId="{B54AF407-7126-4AB5-A8D5-790AFAF9E49E}" srcOrd="0" destOrd="0" presId="urn:microsoft.com/office/officeart/2005/8/layout/radial4"/>
    <dgm:cxn modelId="{F086D63E-E9B1-4C47-9DFE-2D77D1FEC94D}" type="presOf" srcId="{284887F3-5714-4704-8667-A10EFBDF42A0}" destId="{B01B595C-CACA-438F-A20C-71F0303EBD9B}" srcOrd="0" destOrd="1" presId="urn:microsoft.com/office/officeart/2005/8/layout/radial4"/>
    <dgm:cxn modelId="{2AE8C35C-8E21-4BE4-AA3C-C75C5079416F}" srcId="{1A40763D-A217-4212-9820-EC30E2666F44}" destId="{BCC04289-31F7-4E0C-9DD6-56B481F30343}" srcOrd="0" destOrd="0" parTransId="{4C06BAD2-8D48-4018-BD96-5FAC515D08B7}" sibTransId="{5A75CA04-CC66-42F7-BFF9-AD14F2AA4F9A}"/>
    <dgm:cxn modelId="{008B2BA5-A72A-4448-8359-097AB064F471}" type="presOf" srcId="{BCC04289-31F7-4E0C-9DD6-56B481F30343}" destId="{FDE6D2A9-76FA-419F-A331-9F73179A391A}" srcOrd="0" destOrd="0" presId="urn:microsoft.com/office/officeart/2005/8/layout/radial4"/>
    <dgm:cxn modelId="{4B9430B3-28CC-460D-8CC8-7AD769EADA06}" type="presOf" srcId="{1A40763D-A217-4212-9820-EC30E2666F44}" destId="{90803150-8CF6-46A1-8DBC-62F365D359E4}" srcOrd="0" destOrd="0" presId="urn:microsoft.com/office/officeart/2005/8/layout/radial4"/>
    <dgm:cxn modelId="{AC412ABC-3C5A-455A-AC33-F0CB202648FE}" srcId="{1A40763D-A217-4212-9820-EC30E2666F44}" destId="{804273CF-106D-4B5D-A5BB-FB297A1D40B0}" srcOrd="1" destOrd="0" parTransId="{C1DD519E-CDE0-49E7-B123-C0CFC21AD353}" sibTransId="{384C173E-1100-47BD-871B-31015E98D9DB}"/>
    <dgm:cxn modelId="{42C25EE9-00B9-4EAD-AE02-008BEC162361}" srcId="{BCC04289-31F7-4E0C-9DD6-56B481F30343}" destId="{2DD79383-5BEF-4A52-8380-F6FBD7A12C55}" srcOrd="0" destOrd="0" parTransId="{6CF0E3CB-B752-446E-8904-7CDF21A67627}" sibTransId="{DDFD37EA-E126-491D-8D3C-534ED943A7DF}"/>
    <dgm:cxn modelId="{FBDC2AF8-7EAC-42E3-B571-8070FFBEEC43}" srcId="{2DD79383-5BEF-4A52-8380-F6FBD7A12C55}" destId="{284887F3-5714-4704-8667-A10EFBDF42A0}" srcOrd="0" destOrd="0" parTransId="{F9A7C840-5FDE-4D43-81F2-0918039A611D}" sibTransId="{74E08226-B32D-4249-9A7F-030ED9608327}"/>
    <dgm:cxn modelId="{CC5E8923-A0E3-462D-8526-113CDE47982D}" type="presParOf" srcId="{90803150-8CF6-46A1-8DBC-62F365D359E4}" destId="{FDE6D2A9-76FA-419F-A331-9F73179A391A}" srcOrd="0" destOrd="0" presId="urn:microsoft.com/office/officeart/2005/8/layout/radial4"/>
    <dgm:cxn modelId="{E9382109-5B8E-4C80-AFCC-0F84062FEE1D}" type="presParOf" srcId="{90803150-8CF6-46A1-8DBC-62F365D359E4}" destId="{B54AF407-7126-4AB5-A8D5-790AFAF9E49E}" srcOrd="1" destOrd="0" presId="urn:microsoft.com/office/officeart/2005/8/layout/radial4"/>
    <dgm:cxn modelId="{CCE8F290-3C2B-4388-9C7B-E326B3082A89}" type="presParOf" srcId="{90803150-8CF6-46A1-8DBC-62F365D359E4}" destId="{B01B595C-CACA-438F-A20C-71F0303EBD9B}"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94643-05B2-48A0-9B65-30B856B1F90C}"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EE409F59-6E58-44E4-9CB1-51CA602D9827}">
      <dgm:prSet phldrT="[Text]"/>
      <dgm:spPr/>
      <dgm:t>
        <a:bodyPr/>
        <a:lstStyle/>
        <a:p>
          <a:r>
            <a:rPr lang="en-US" dirty="0"/>
            <a:t>Restricted Gift Fund</a:t>
          </a:r>
        </a:p>
      </dgm:t>
    </dgm:pt>
    <dgm:pt modelId="{31C181C8-8459-444B-A62D-F707BB55DC28}" type="parTrans" cxnId="{105C623D-59C7-4B17-826D-57A2AE2E18D0}">
      <dgm:prSet/>
      <dgm:spPr/>
      <dgm:t>
        <a:bodyPr/>
        <a:lstStyle/>
        <a:p>
          <a:endParaRPr lang="en-US"/>
        </a:p>
      </dgm:t>
    </dgm:pt>
    <dgm:pt modelId="{027B80DD-53EB-4FBD-9524-393DCF4A762F}" type="sibTrans" cxnId="{105C623D-59C7-4B17-826D-57A2AE2E18D0}">
      <dgm:prSet/>
      <dgm:spPr/>
      <dgm:t>
        <a:bodyPr/>
        <a:lstStyle/>
        <a:p>
          <a:endParaRPr lang="en-US"/>
        </a:p>
      </dgm:t>
    </dgm:pt>
    <dgm:pt modelId="{1BDC8AF2-1F86-47F7-9258-C85536C63A6D}">
      <dgm:prSet phldrT="[Text]"/>
      <dgm:spPr/>
      <dgm:t>
        <a:bodyPr/>
        <a:lstStyle/>
        <a:p>
          <a:endParaRPr lang="en-US" dirty="0"/>
        </a:p>
      </dgm:t>
    </dgm:pt>
    <dgm:pt modelId="{C097C207-A6ED-48CE-A7AB-21CE24FD7200}" type="parTrans" cxnId="{3212413C-6CAC-4BB2-99EC-88417F9BC748}">
      <dgm:prSet/>
      <dgm:spPr/>
      <dgm:t>
        <a:bodyPr/>
        <a:lstStyle/>
        <a:p>
          <a:endParaRPr lang="en-US"/>
        </a:p>
      </dgm:t>
    </dgm:pt>
    <dgm:pt modelId="{80233AFA-DABE-4908-8A43-3F4B583B5C11}" type="sibTrans" cxnId="{3212413C-6CAC-4BB2-99EC-88417F9BC748}">
      <dgm:prSet/>
      <dgm:spPr/>
      <dgm:t>
        <a:bodyPr/>
        <a:lstStyle/>
        <a:p>
          <a:endParaRPr lang="en-US"/>
        </a:p>
      </dgm:t>
    </dgm:pt>
    <dgm:pt modelId="{1F8306AA-2D90-471C-9B4A-A64AFB495892}">
      <dgm:prSet phldrT="[Text]" phldr="1"/>
      <dgm:spPr/>
      <dgm:t>
        <a:bodyPr/>
        <a:lstStyle/>
        <a:p>
          <a:endParaRPr lang="en-US"/>
        </a:p>
      </dgm:t>
    </dgm:pt>
    <dgm:pt modelId="{F6F242C6-205C-46CB-9038-44DA932D8A9B}" type="parTrans" cxnId="{AB0721B7-E4B3-47C2-B834-3923630672E3}">
      <dgm:prSet/>
      <dgm:spPr/>
      <dgm:t>
        <a:bodyPr/>
        <a:lstStyle/>
        <a:p>
          <a:endParaRPr lang="en-US"/>
        </a:p>
      </dgm:t>
    </dgm:pt>
    <dgm:pt modelId="{2A3876A9-053A-4C6F-90E6-C4909795AE06}" type="sibTrans" cxnId="{AB0721B7-E4B3-47C2-B834-3923630672E3}">
      <dgm:prSet/>
      <dgm:spPr/>
      <dgm:t>
        <a:bodyPr/>
        <a:lstStyle/>
        <a:p>
          <a:endParaRPr lang="en-US"/>
        </a:p>
      </dgm:t>
    </dgm:pt>
    <dgm:pt modelId="{B0EE9BF6-B657-4133-8917-67E3F1CE7E33}">
      <dgm:prSet phldrT="[Text]" phldr="1"/>
      <dgm:spPr/>
      <dgm:t>
        <a:bodyPr/>
        <a:lstStyle/>
        <a:p>
          <a:endParaRPr lang="en-US"/>
        </a:p>
      </dgm:t>
    </dgm:pt>
    <dgm:pt modelId="{800B8E83-7C03-440E-8682-DE9DF4C1CE5E}" type="parTrans" cxnId="{8E3CB200-7462-4C9F-83F7-624C8C63AF90}">
      <dgm:prSet/>
      <dgm:spPr/>
      <dgm:t>
        <a:bodyPr/>
        <a:lstStyle/>
        <a:p>
          <a:endParaRPr lang="en-US"/>
        </a:p>
      </dgm:t>
    </dgm:pt>
    <dgm:pt modelId="{71C4650B-2CA0-4AB0-8174-CEFCE1C436CE}" type="sibTrans" cxnId="{8E3CB200-7462-4C9F-83F7-624C8C63AF90}">
      <dgm:prSet/>
      <dgm:spPr/>
      <dgm:t>
        <a:bodyPr/>
        <a:lstStyle/>
        <a:p>
          <a:endParaRPr lang="en-US"/>
        </a:p>
      </dgm:t>
    </dgm:pt>
    <dgm:pt modelId="{41EC4C97-01BE-466E-A65A-D122E6A16A5D}">
      <dgm:prSet phldrT="[Text]"/>
      <dgm:spPr/>
      <dgm:t>
        <a:bodyPr/>
        <a:lstStyle/>
        <a:p>
          <a:r>
            <a:rPr lang="en-US" dirty="0"/>
            <a:t>Foundation Funds</a:t>
          </a:r>
        </a:p>
      </dgm:t>
    </dgm:pt>
    <dgm:pt modelId="{A7303866-7D46-4DF5-AE43-D3C973BF1077}" type="parTrans" cxnId="{EB72CBD5-ED2A-419E-9B13-A77FED228FC4}">
      <dgm:prSet/>
      <dgm:spPr/>
      <dgm:t>
        <a:bodyPr/>
        <a:lstStyle/>
        <a:p>
          <a:endParaRPr lang="en-US"/>
        </a:p>
      </dgm:t>
    </dgm:pt>
    <dgm:pt modelId="{3A9A35F3-AE31-48B7-85C6-B90AA5F46F06}" type="sibTrans" cxnId="{EB72CBD5-ED2A-419E-9B13-A77FED228FC4}">
      <dgm:prSet/>
      <dgm:spPr/>
      <dgm:t>
        <a:bodyPr/>
        <a:lstStyle/>
        <a:p>
          <a:endParaRPr lang="en-US"/>
        </a:p>
      </dgm:t>
    </dgm:pt>
    <dgm:pt modelId="{FFA00429-3804-43E9-BAC0-F073EC193A12}">
      <dgm:prSet phldrT="[Text]"/>
      <dgm:spPr/>
      <dgm:t>
        <a:bodyPr/>
        <a:lstStyle/>
        <a:p>
          <a:r>
            <a:rPr lang="en-US" dirty="0"/>
            <a:t>Via Foundation disbursement voucher</a:t>
          </a:r>
        </a:p>
      </dgm:t>
    </dgm:pt>
    <dgm:pt modelId="{914AC4BF-B5EC-47BD-9477-D5A0068D4F2E}" type="parTrans" cxnId="{29989FC1-D623-4A87-A15D-BEDFA060BF99}">
      <dgm:prSet/>
      <dgm:spPr/>
      <dgm:t>
        <a:bodyPr/>
        <a:lstStyle/>
        <a:p>
          <a:endParaRPr lang="en-US"/>
        </a:p>
      </dgm:t>
    </dgm:pt>
    <dgm:pt modelId="{B98EFC66-329D-480F-AFEC-2A4997596401}" type="sibTrans" cxnId="{29989FC1-D623-4A87-A15D-BEDFA060BF99}">
      <dgm:prSet/>
      <dgm:spPr/>
      <dgm:t>
        <a:bodyPr/>
        <a:lstStyle/>
        <a:p>
          <a:endParaRPr lang="en-US"/>
        </a:p>
      </dgm:t>
    </dgm:pt>
    <dgm:pt modelId="{A45EFE4E-3280-422A-AC05-22606FB50640}">
      <dgm:prSet phldrT="[Text]"/>
      <dgm:spPr/>
      <dgm:t>
        <a:bodyPr/>
        <a:lstStyle/>
        <a:p>
          <a:r>
            <a:rPr lang="en-US" dirty="0"/>
            <a:t>Other Donors</a:t>
          </a:r>
        </a:p>
      </dgm:t>
    </dgm:pt>
    <dgm:pt modelId="{AC59978B-EC5D-4688-9BBC-D69A19ECC010}" type="parTrans" cxnId="{40BC11C8-07A1-44EF-8848-2C847CB73BB7}">
      <dgm:prSet/>
      <dgm:spPr/>
      <dgm:t>
        <a:bodyPr/>
        <a:lstStyle/>
        <a:p>
          <a:endParaRPr lang="en-US"/>
        </a:p>
      </dgm:t>
    </dgm:pt>
    <dgm:pt modelId="{B61B0356-C42F-4C62-B251-91EBBE97FE69}" type="sibTrans" cxnId="{40BC11C8-07A1-44EF-8848-2C847CB73BB7}">
      <dgm:prSet/>
      <dgm:spPr/>
      <dgm:t>
        <a:bodyPr/>
        <a:lstStyle/>
        <a:p>
          <a:endParaRPr lang="en-US"/>
        </a:p>
      </dgm:t>
    </dgm:pt>
    <dgm:pt modelId="{0D7EE4D4-C8B1-4204-8923-EA6F23CC61FD}">
      <dgm:prSet phldrT="[Text]"/>
      <dgm:spPr/>
      <dgm:t>
        <a:bodyPr/>
        <a:lstStyle/>
        <a:p>
          <a:r>
            <a:rPr lang="en-US" dirty="0"/>
            <a:t>Via cash deposit</a:t>
          </a:r>
        </a:p>
      </dgm:t>
    </dgm:pt>
    <dgm:pt modelId="{E5519C14-FE7F-4CF8-95DC-BC07E67FABBF}" type="parTrans" cxnId="{3EABAF5C-9FB1-4023-8022-B6E62794105C}">
      <dgm:prSet/>
      <dgm:spPr/>
      <dgm:t>
        <a:bodyPr/>
        <a:lstStyle/>
        <a:p>
          <a:endParaRPr lang="en-US"/>
        </a:p>
      </dgm:t>
    </dgm:pt>
    <dgm:pt modelId="{7EA63C1B-61DE-4241-97DD-746A868CE1CD}" type="sibTrans" cxnId="{3EABAF5C-9FB1-4023-8022-B6E62794105C}">
      <dgm:prSet/>
      <dgm:spPr/>
      <dgm:t>
        <a:bodyPr/>
        <a:lstStyle/>
        <a:p>
          <a:endParaRPr lang="en-US"/>
        </a:p>
      </dgm:t>
    </dgm:pt>
    <dgm:pt modelId="{91A86D28-A917-4238-B70B-15B7D09E3BAA}" type="pres">
      <dgm:prSet presAssocID="{0AF94643-05B2-48A0-9B65-30B856B1F90C}" presName="cycle" presStyleCnt="0">
        <dgm:presLayoutVars>
          <dgm:chMax val="1"/>
          <dgm:dir/>
          <dgm:animLvl val="ctr"/>
          <dgm:resizeHandles val="exact"/>
        </dgm:presLayoutVars>
      </dgm:prSet>
      <dgm:spPr/>
    </dgm:pt>
    <dgm:pt modelId="{8585487E-C31C-4886-9CAE-E452FDBA6A87}" type="pres">
      <dgm:prSet presAssocID="{EE409F59-6E58-44E4-9CB1-51CA602D9827}" presName="centerShape" presStyleLbl="node0" presStyleIdx="0" presStyleCnt="1"/>
      <dgm:spPr/>
    </dgm:pt>
    <dgm:pt modelId="{786A08E2-69E2-401E-96DD-F4E1384121FB}" type="pres">
      <dgm:prSet presAssocID="{A7303866-7D46-4DF5-AE43-D3C973BF1077}" presName="parTrans" presStyleLbl="bgSibTrans2D1" presStyleIdx="0" presStyleCnt="2" custLinFactNeighborX="-14249" custLinFactNeighborY="77811"/>
      <dgm:spPr/>
    </dgm:pt>
    <dgm:pt modelId="{4C11BCE3-A4C5-43EE-A279-474C5A032932}" type="pres">
      <dgm:prSet presAssocID="{41EC4C97-01BE-466E-A65A-D122E6A16A5D}" presName="node" presStyleLbl="node1" presStyleIdx="0" presStyleCnt="2" custScaleX="146667" custRadScaleRad="84918" custRadScaleInc="8363">
        <dgm:presLayoutVars>
          <dgm:bulletEnabled val="1"/>
        </dgm:presLayoutVars>
      </dgm:prSet>
      <dgm:spPr/>
    </dgm:pt>
    <dgm:pt modelId="{399CF833-A593-4FCA-B373-73137785A90A}" type="pres">
      <dgm:prSet presAssocID="{AC59978B-EC5D-4688-9BBC-D69A19ECC010}" presName="parTrans" presStyleLbl="bgSibTrans2D1" presStyleIdx="1" presStyleCnt="2" custLinFactNeighborX="6822" custLinFactNeighborY="62915"/>
      <dgm:spPr/>
    </dgm:pt>
    <dgm:pt modelId="{E3D3A84A-1DC8-4641-8A7E-BD1E85BD2144}" type="pres">
      <dgm:prSet presAssocID="{A45EFE4E-3280-422A-AC05-22606FB50640}" presName="node" presStyleLbl="node1" presStyleIdx="1" presStyleCnt="2" custScaleY="63241" custRadScaleRad="92405" custRadScaleInc="-8485">
        <dgm:presLayoutVars>
          <dgm:bulletEnabled val="1"/>
        </dgm:presLayoutVars>
      </dgm:prSet>
      <dgm:spPr/>
    </dgm:pt>
  </dgm:ptLst>
  <dgm:cxnLst>
    <dgm:cxn modelId="{8E3CB200-7462-4C9F-83F7-624C8C63AF90}" srcId="{1BDC8AF2-1F86-47F7-9258-C85536C63A6D}" destId="{B0EE9BF6-B657-4133-8917-67E3F1CE7E33}" srcOrd="1" destOrd="0" parTransId="{800B8E83-7C03-440E-8682-DE9DF4C1CE5E}" sibTransId="{71C4650B-2CA0-4AB0-8174-CEFCE1C436CE}"/>
    <dgm:cxn modelId="{69773317-5A9C-4251-9982-6F3E3BE3383C}" type="presOf" srcId="{AC59978B-EC5D-4688-9BBC-D69A19ECC010}" destId="{399CF833-A593-4FCA-B373-73137785A90A}" srcOrd="0" destOrd="0" presId="urn:microsoft.com/office/officeart/2005/8/layout/radial4"/>
    <dgm:cxn modelId="{3212413C-6CAC-4BB2-99EC-88417F9BC748}" srcId="{0AF94643-05B2-48A0-9B65-30B856B1F90C}" destId="{1BDC8AF2-1F86-47F7-9258-C85536C63A6D}" srcOrd="1" destOrd="0" parTransId="{C097C207-A6ED-48CE-A7AB-21CE24FD7200}" sibTransId="{80233AFA-DABE-4908-8A43-3F4B583B5C11}"/>
    <dgm:cxn modelId="{105C623D-59C7-4B17-826D-57A2AE2E18D0}" srcId="{0AF94643-05B2-48A0-9B65-30B856B1F90C}" destId="{EE409F59-6E58-44E4-9CB1-51CA602D9827}" srcOrd="0" destOrd="0" parTransId="{31C181C8-8459-444B-A62D-F707BB55DC28}" sibTransId="{027B80DD-53EB-4FBD-9524-393DCF4A762F}"/>
    <dgm:cxn modelId="{3EABAF5C-9FB1-4023-8022-B6E62794105C}" srcId="{A45EFE4E-3280-422A-AC05-22606FB50640}" destId="{0D7EE4D4-C8B1-4204-8923-EA6F23CC61FD}" srcOrd="0" destOrd="0" parTransId="{E5519C14-FE7F-4CF8-95DC-BC07E67FABBF}" sibTransId="{7EA63C1B-61DE-4241-97DD-746A868CE1CD}"/>
    <dgm:cxn modelId="{64014F60-3C73-4B53-8BDB-12620C92D42C}" type="presOf" srcId="{A7303866-7D46-4DF5-AE43-D3C973BF1077}" destId="{786A08E2-69E2-401E-96DD-F4E1384121FB}" srcOrd="0" destOrd="0" presId="urn:microsoft.com/office/officeart/2005/8/layout/radial4"/>
    <dgm:cxn modelId="{14B06F6D-E633-4E42-9557-8A57C9C527D5}" type="presOf" srcId="{EE409F59-6E58-44E4-9CB1-51CA602D9827}" destId="{8585487E-C31C-4886-9CAE-E452FDBA6A87}" srcOrd="0" destOrd="0" presId="urn:microsoft.com/office/officeart/2005/8/layout/radial4"/>
    <dgm:cxn modelId="{5EBDF873-E96F-4CB6-B822-5EB807315A8F}" type="presOf" srcId="{41EC4C97-01BE-466E-A65A-D122E6A16A5D}" destId="{4C11BCE3-A4C5-43EE-A279-474C5A032932}" srcOrd="0" destOrd="0" presId="urn:microsoft.com/office/officeart/2005/8/layout/radial4"/>
    <dgm:cxn modelId="{B86AC858-8AB3-4BF9-886C-09412751C6EC}" type="presOf" srcId="{0D7EE4D4-C8B1-4204-8923-EA6F23CC61FD}" destId="{E3D3A84A-1DC8-4641-8A7E-BD1E85BD2144}" srcOrd="0" destOrd="1" presId="urn:microsoft.com/office/officeart/2005/8/layout/radial4"/>
    <dgm:cxn modelId="{D4C60C79-D7CA-45D5-96B3-50B221A92789}" type="presOf" srcId="{A45EFE4E-3280-422A-AC05-22606FB50640}" destId="{E3D3A84A-1DC8-4641-8A7E-BD1E85BD2144}" srcOrd="0" destOrd="0" presId="urn:microsoft.com/office/officeart/2005/8/layout/radial4"/>
    <dgm:cxn modelId="{1EA486B3-6C0D-49A4-834A-AFD1A4BE576B}" type="presOf" srcId="{0AF94643-05B2-48A0-9B65-30B856B1F90C}" destId="{91A86D28-A917-4238-B70B-15B7D09E3BAA}" srcOrd="0" destOrd="0" presId="urn:microsoft.com/office/officeart/2005/8/layout/radial4"/>
    <dgm:cxn modelId="{AB0721B7-E4B3-47C2-B834-3923630672E3}" srcId="{1BDC8AF2-1F86-47F7-9258-C85536C63A6D}" destId="{1F8306AA-2D90-471C-9B4A-A64AFB495892}" srcOrd="0" destOrd="0" parTransId="{F6F242C6-205C-46CB-9038-44DA932D8A9B}" sibTransId="{2A3876A9-053A-4C6F-90E6-C4909795AE06}"/>
    <dgm:cxn modelId="{29989FC1-D623-4A87-A15D-BEDFA060BF99}" srcId="{41EC4C97-01BE-466E-A65A-D122E6A16A5D}" destId="{FFA00429-3804-43E9-BAC0-F073EC193A12}" srcOrd="0" destOrd="0" parTransId="{914AC4BF-B5EC-47BD-9477-D5A0068D4F2E}" sibTransId="{B98EFC66-329D-480F-AFEC-2A4997596401}"/>
    <dgm:cxn modelId="{40BC11C8-07A1-44EF-8848-2C847CB73BB7}" srcId="{EE409F59-6E58-44E4-9CB1-51CA602D9827}" destId="{A45EFE4E-3280-422A-AC05-22606FB50640}" srcOrd="1" destOrd="0" parTransId="{AC59978B-EC5D-4688-9BBC-D69A19ECC010}" sibTransId="{B61B0356-C42F-4C62-B251-91EBBE97FE69}"/>
    <dgm:cxn modelId="{EB72CBD5-ED2A-419E-9B13-A77FED228FC4}" srcId="{EE409F59-6E58-44E4-9CB1-51CA602D9827}" destId="{41EC4C97-01BE-466E-A65A-D122E6A16A5D}" srcOrd="0" destOrd="0" parTransId="{A7303866-7D46-4DF5-AE43-D3C973BF1077}" sibTransId="{3A9A35F3-AE31-48B7-85C6-B90AA5F46F06}"/>
    <dgm:cxn modelId="{F8EF7AEE-3D96-4EC2-A6D8-0EDD6BB8D94D}" type="presOf" srcId="{FFA00429-3804-43E9-BAC0-F073EC193A12}" destId="{4C11BCE3-A4C5-43EE-A279-474C5A032932}" srcOrd="0" destOrd="1" presId="urn:microsoft.com/office/officeart/2005/8/layout/radial4"/>
    <dgm:cxn modelId="{204A9C3B-35CF-49BC-A537-4D3A00B4B2D7}" type="presParOf" srcId="{91A86D28-A917-4238-B70B-15B7D09E3BAA}" destId="{8585487E-C31C-4886-9CAE-E452FDBA6A87}" srcOrd="0" destOrd="0" presId="urn:microsoft.com/office/officeart/2005/8/layout/radial4"/>
    <dgm:cxn modelId="{B81AD497-B497-48AC-BBE4-1F09F63A2E54}" type="presParOf" srcId="{91A86D28-A917-4238-B70B-15B7D09E3BAA}" destId="{786A08E2-69E2-401E-96DD-F4E1384121FB}" srcOrd="1" destOrd="0" presId="urn:microsoft.com/office/officeart/2005/8/layout/radial4"/>
    <dgm:cxn modelId="{45D9A971-76E0-4F9A-B842-5C8D8DA1FE08}" type="presParOf" srcId="{91A86D28-A917-4238-B70B-15B7D09E3BAA}" destId="{4C11BCE3-A4C5-43EE-A279-474C5A032932}" srcOrd="2" destOrd="0" presId="urn:microsoft.com/office/officeart/2005/8/layout/radial4"/>
    <dgm:cxn modelId="{04205A90-9744-4239-8268-7A300C890342}" type="presParOf" srcId="{91A86D28-A917-4238-B70B-15B7D09E3BAA}" destId="{399CF833-A593-4FCA-B373-73137785A90A}" srcOrd="3" destOrd="0" presId="urn:microsoft.com/office/officeart/2005/8/layout/radial4"/>
    <dgm:cxn modelId="{3E1CF500-23BA-4221-B1A8-6BAA473FCF49}" type="presParOf" srcId="{91A86D28-A917-4238-B70B-15B7D09E3BAA}" destId="{E3D3A84A-1DC8-4641-8A7E-BD1E85BD2144}"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F94643-05B2-48A0-9B65-30B856B1F90C}"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EE409F59-6E58-44E4-9CB1-51CA602D9827}">
      <dgm:prSet phldrT="[Text]"/>
      <dgm:spPr/>
      <dgm:t>
        <a:bodyPr/>
        <a:lstStyle/>
        <a:p>
          <a:r>
            <a:rPr lang="en-US" dirty="0"/>
            <a:t>Designated / Auxiliary Funds</a:t>
          </a:r>
        </a:p>
      </dgm:t>
    </dgm:pt>
    <dgm:pt modelId="{31C181C8-8459-444B-A62D-F707BB55DC28}" type="parTrans" cxnId="{105C623D-59C7-4B17-826D-57A2AE2E18D0}">
      <dgm:prSet/>
      <dgm:spPr/>
      <dgm:t>
        <a:bodyPr/>
        <a:lstStyle/>
        <a:p>
          <a:endParaRPr lang="en-US"/>
        </a:p>
      </dgm:t>
    </dgm:pt>
    <dgm:pt modelId="{027B80DD-53EB-4FBD-9524-393DCF4A762F}" type="sibTrans" cxnId="{105C623D-59C7-4B17-826D-57A2AE2E18D0}">
      <dgm:prSet/>
      <dgm:spPr/>
      <dgm:t>
        <a:bodyPr/>
        <a:lstStyle/>
        <a:p>
          <a:endParaRPr lang="en-US"/>
        </a:p>
      </dgm:t>
    </dgm:pt>
    <dgm:pt modelId="{1BDC8AF2-1F86-47F7-9258-C85536C63A6D}">
      <dgm:prSet phldrT="[Text]"/>
      <dgm:spPr/>
      <dgm:t>
        <a:bodyPr/>
        <a:lstStyle/>
        <a:p>
          <a:endParaRPr lang="en-US" dirty="0"/>
        </a:p>
      </dgm:t>
    </dgm:pt>
    <dgm:pt modelId="{C097C207-A6ED-48CE-A7AB-21CE24FD7200}" type="parTrans" cxnId="{3212413C-6CAC-4BB2-99EC-88417F9BC748}">
      <dgm:prSet/>
      <dgm:spPr/>
      <dgm:t>
        <a:bodyPr/>
        <a:lstStyle/>
        <a:p>
          <a:endParaRPr lang="en-US"/>
        </a:p>
      </dgm:t>
    </dgm:pt>
    <dgm:pt modelId="{80233AFA-DABE-4908-8A43-3F4B583B5C11}" type="sibTrans" cxnId="{3212413C-6CAC-4BB2-99EC-88417F9BC748}">
      <dgm:prSet/>
      <dgm:spPr/>
      <dgm:t>
        <a:bodyPr/>
        <a:lstStyle/>
        <a:p>
          <a:endParaRPr lang="en-US"/>
        </a:p>
      </dgm:t>
    </dgm:pt>
    <dgm:pt modelId="{1F8306AA-2D90-471C-9B4A-A64AFB495892}">
      <dgm:prSet phldrT="[Text]" phldr="1"/>
      <dgm:spPr/>
      <dgm:t>
        <a:bodyPr/>
        <a:lstStyle/>
        <a:p>
          <a:endParaRPr lang="en-US"/>
        </a:p>
      </dgm:t>
    </dgm:pt>
    <dgm:pt modelId="{F6F242C6-205C-46CB-9038-44DA932D8A9B}" type="parTrans" cxnId="{AB0721B7-E4B3-47C2-B834-3923630672E3}">
      <dgm:prSet/>
      <dgm:spPr/>
      <dgm:t>
        <a:bodyPr/>
        <a:lstStyle/>
        <a:p>
          <a:endParaRPr lang="en-US"/>
        </a:p>
      </dgm:t>
    </dgm:pt>
    <dgm:pt modelId="{2A3876A9-053A-4C6F-90E6-C4909795AE06}" type="sibTrans" cxnId="{AB0721B7-E4B3-47C2-B834-3923630672E3}">
      <dgm:prSet/>
      <dgm:spPr/>
      <dgm:t>
        <a:bodyPr/>
        <a:lstStyle/>
        <a:p>
          <a:endParaRPr lang="en-US"/>
        </a:p>
      </dgm:t>
    </dgm:pt>
    <dgm:pt modelId="{B0EE9BF6-B657-4133-8917-67E3F1CE7E33}">
      <dgm:prSet phldrT="[Text]" phldr="1"/>
      <dgm:spPr/>
      <dgm:t>
        <a:bodyPr/>
        <a:lstStyle/>
        <a:p>
          <a:endParaRPr lang="en-US"/>
        </a:p>
      </dgm:t>
    </dgm:pt>
    <dgm:pt modelId="{800B8E83-7C03-440E-8682-DE9DF4C1CE5E}" type="parTrans" cxnId="{8E3CB200-7462-4C9F-83F7-624C8C63AF90}">
      <dgm:prSet/>
      <dgm:spPr/>
      <dgm:t>
        <a:bodyPr/>
        <a:lstStyle/>
        <a:p>
          <a:endParaRPr lang="en-US"/>
        </a:p>
      </dgm:t>
    </dgm:pt>
    <dgm:pt modelId="{71C4650B-2CA0-4AB0-8174-CEFCE1C436CE}" type="sibTrans" cxnId="{8E3CB200-7462-4C9F-83F7-624C8C63AF90}">
      <dgm:prSet/>
      <dgm:spPr/>
      <dgm:t>
        <a:bodyPr/>
        <a:lstStyle/>
        <a:p>
          <a:endParaRPr lang="en-US"/>
        </a:p>
      </dgm:t>
    </dgm:pt>
    <dgm:pt modelId="{41EC4C97-01BE-466E-A65A-D122E6A16A5D}">
      <dgm:prSet phldrT="[Text]"/>
      <dgm:spPr/>
      <dgm:t>
        <a:bodyPr/>
        <a:lstStyle/>
        <a:p>
          <a:r>
            <a:rPr lang="en-US" dirty="0"/>
            <a:t>General Fund</a:t>
          </a:r>
        </a:p>
      </dgm:t>
    </dgm:pt>
    <dgm:pt modelId="{A7303866-7D46-4DF5-AE43-D3C973BF1077}" type="parTrans" cxnId="{EB72CBD5-ED2A-419E-9B13-A77FED228FC4}">
      <dgm:prSet/>
      <dgm:spPr/>
      <dgm:t>
        <a:bodyPr/>
        <a:lstStyle/>
        <a:p>
          <a:endParaRPr lang="en-US"/>
        </a:p>
      </dgm:t>
    </dgm:pt>
    <dgm:pt modelId="{3A9A35F3-AE31-48B7-85C6-B90AA5F46F06}" type="sibTrans" cxnId="{EB72CBD5-ED2A-419E-9B13-A77FED228FC4}">
      <dgm:prSet/>
      <dgm:spPr/>
      <dgm:t>
        <a:bodyPr/>
        <a:lstStyle/>
        <a:p>
          <a:endParaRPr lang="en-US"/>
        </a:p>
      </dgm:t>
    </dgm:pt>
    <dgm:pt modelId="{FFA00429-3804-43E9-BAC0-F073EC193A12}">
      <dgm:prSet phldrT="[Text]"/>
      <dgm:spPr/>
      <dgm:t>
        <a:bodyPr/>
        <a:lstStyle/>
        <a:p>
          <a:r>
            <a:rPr lang="en-US" dirty="0"/>
            <a:t>Via BPA</a:t>
          </a:r>
        </a:p>
      </dgm:t>
    </dgm:pt>
    <dgm:pt modelId="{914AC4BF-B5EC-47BD-9477-D5A0068D4F2E}" type="parTrans" cxnId="{29989FC1-D623-4A87-A15D-BEDFA060BF99}">
      <dgm:prSet/>
      <dgm:spPr/>
      <dgm:t>
        <a:bodyPr/>
        <a:lstStyle/>
        <a:p>
          <a:endParaRPr lang="en-US"/>
        </a:p>
      </dgm:t>
    </dgm:pt>
    <dgm:pt modelId="{B98EFC66-329D-480F-AFEC-2A4997596401}" type="sibTrans" cxnId="{29989FC1-D623-4A87-A15D-BEDFA060BF99}">
      <dgm:prSet/>
      <dgm:spPr/>
      <dgm:t>
        <a:bodyPr/>
        <a:lstStyle/>
        <a:p>
          <a:endParaRPr lang="en-US"/>
        </a:p>
      </dgm:t>
    </dgm:pt>
    <dgm:pt modelId="{A45EFE4E-3280-422A-AC05-22606FB50640}">
      <dgm:prSet phldrT="[Text]"/>
      <dgm:spPr/>
      <dgm:t>
        <a:bodyPr/>
        <a:lstStyle/>
        <a:p>
          <a:r>
            <a:rPr lang="en-US" dirty="0"/>
            <a:t>Designated / Auxiliary / Restricted Gift Fund</a:t>
          </a:r>
        </a:p>
      </dgm:t>
    </dgm:pt>
    <dgm:pt modelId="{AC59978B-EC5D-4688-9BBC-D69A19ECC010}" type="parTrans" cxnId="{40BC11C8-07A1-44EF-8848-2C847CB73BB7}">
      <dgm:prSet/>
      <dgm:spPr/>
      <dgm:t>
        <a:bodyPr/>
        <a:lstStyle/>
        <a:p>
          <a:endParaRPr lang="en-US"/>
        </a:p>
      </dgm:t>
    </dgm:pt>
    <dgm:pt modelId="{B61B0356-C42F-4C62-B251-91EBBE97FE69}" type="sibTrans" cxnId="{40BC11C8-07A1-44EF-8848-2C847CB73BB7}">
      <dgm:prSet/>
      <dgm:spPr/>
      <dgm:t>
        <a:bodyPr/>
        <a:lstStyle/>
        <a:p>
          <a:endParaRPr lang="en-US"/>
        </a:p>
      </dgm:t>
    </dgm:pt>
    <dgm:pt modelId="{0D7EE4D4-C8B1-4204-8923-EA6F23CC61FD}">
      <dgm:prSet phldrT="[Text]"/>
      <dgm:spPr/>
      <dgm:t>
        <a:bodyPr/>
        <a:lstStyle/>
        <a:p>
          <a:r>
            <a:rPr lang="en-US" dirty="0"/>
            <a:t>Via BPA or (infrequently as a cash transfer)</a:t>
          </a:r>
        </a:p>
      </dgm:t>
    </dgm:pt>
    <dgm:pt modelId="{E5519C14-FE7F-4CF8-95DC-BC07E67FABBF}" type="parTrans" cxnId="{3EABAF5C-9FB1-4023-8022-B6E62794105C}">
      <dgm:prSet/>
      <dgm:spPr/>
      <dgm:t>
        <a:bodyPr/>
        <a:lstStyle/>
        <a:p>
          <a:endParaRPr lang="en-US"/>
        </a:p>
      </dgm:t>
    </dgm:pt>
    <dgm:pt modelId="{7EA63C1B-61DE-4241-97DD-746A868CE1CD}" type="sibTrans" cxnId="{3EABAF5C-9FB1-4023-8022-B6E62794105C}">
      <dgm:prSet/>
      <dgm:spPr/>
      <dgm:t>
        <a:bodyPr/>
        <a:lstStyle/>
        <a:p>
          <a:endParaRPr lang="en-US"/>
        </a:p>
      </dgm:t>
    </dgm:pt>
    <dgm:pt modelId="{91A86D28-A917-4238-B70B-15B7D09E3BAA}" type="pres">
      <dgm:prSet presAssocID="{0AF94643-05B2-48A0-9B65-30B856B1F90C}" presName="cycle" presStyleCnt="0">
        <dgm:presLayoutVars>
          <dgm:chMax val="1"/>
          <dgm:dir/>
          <dgm:animLvl val="ctr"/>
          <dgm:resizeHandles val="exact"/>
        </dgm:presLayoutVars>
      </dgm:prSet>
      <dgm:spPr/>
    </dgm:pt>
    <dgm:pt modelId="{8585487E-C31C-4886-9CAE-E452FDBA6A87}" type="pres">
      <dgm:prSet presAssocID="{EE409F59-6E58-44E4-9CB1-51CA602D9827}" presName="centerShape" presStyleLbl="node0" presStyleIdx="0" presStyleCnt="1"/>
      <dgm:spPr/>
    </dgm:pt>
    <dgm:pt modelId="{786A08E2-69E2-401E-96DD-F4E1384121FB}" type="pres">
      <dgm:prSet presAssocID="{A7303866-7D46-4DF5-AE43-D3C973BF1077}" presName="parTrans" presStyleLbl="bgSibTrans2D1" presStyleIdx="0" presStyleCnt="2" custScaleX="85615" custLinFactNeighborX="-2853" custLinFactNeighborY="76986"/>
      <dgm:spPr/>
    </dgm:pt>
    <dgm:pt modelId="{4C11BCE3-A4C5-43EE-A279-474C5A032932}" type="pres">
      <dgm:prSet presAssocID="{41EC4C97-01BE-466E-A65A-D122E6A16A5D}" presName="node" presStyleLbl="node1" presStyleIdx="0" presStyleCnt="2" custScaleY="65136" custRadScaleRad="99281" custRadScaleInc="7820">
        <dgm:presLayoutVars>
          <dgm:bulletEnabled val="1"/>
        </dgm:presLayoutVars>
      </dgm:prSet>
      <dgm:spPr/>
    </dgm:pt>
    <dgm:pt modelId="{399CF833-A593-4FCA-B373-73137785A90A}" type="pres">
      <dgm:prSet presAssocID="{AC59978B-EC5D-4688-9BBC-D69A19ECC010}" presName="parTrans" presStyleLbl="bgSibTrans2D1" presStyleIdx="1" presStyleCnt="2" custScaleX="94359" custLinFactNeighborX="12880" custLinFactNeighborY="91053"/>
      <dgm:spPr/>
    </dgm:pt>
    <dgm:pt modelId="{E3D3A84A-1DC8-4641-8A7E-BD1E85BD2144}" type="pres">
      <dgm:prSet presAssocID="{A45EFE4E-3280-422A-AC05-22606FB50640}" presName="node" presStyleLbl="node1" presStyleIdx="1" presStyleCnt="2" custScaleX="139951" custRadScaleRad="92771" custRadScaleInc="-6693">
        <dgm:presLayoutVars>
          <dgm:bulletEnabled val="1"/>
        </dgm:presLayoutVars>
      </dgm:prSet>
      <dgm:spPr/>
    </dgm:pt>
  </dgm:ptLst>
  <dgm:cxnLst>
    <dgm:cxn modelId="{8E3CB200-7462-4C9F-83F7-624C8C63AF90}" srcId="{1BDC8AF2-1F86-47F7-9258-C85536C63A6D}" destId="{B0EE9BF6-B657-4133-8917-67E3F1CE7E33}" srcOrd="1" destOrd="0" parTransId="{800B8E83-7C03-440E-8682-DE9DF4C1CE5E}" sibTransId="{71C4650B-2CA0-4AB0-8174-CEFCE1C436CE}"/>
    <dgm:cxn modelId="{39CD283B-1146-40A4-AE13-E3874C846301}" type="presOf" srcId="{0D7EE4D4-C8B1-4204-8923-EA6F23CC61FD}" destId="{E3D3A84A-1DC8-4641-8A7E-BD1E85BD2144}" srcOrd="0" destOrd="1" presId="urn:microsoft.com/office/officeart/2005/8/layout/radial4"/>
    <dgm:cxn modelId="{3212413C-6CAC-4BB2-99EC-88417F9BC748}" srcId="{0AF94643-05B2-48A0-9B65-30B856B1F90C}" destId="{1BDC8AF2-1F86-47F7-9258-C85536C63A6D}" srcOrd="1" destOrd="0" parTransId="{C097C207-A6ED-48CE-A7AB-21CE24FD7200}" sibTransId="{80233AFA-DABE-4908-8A43-3F4B583B5C11}"/>
    <dgm:cxn modelId="{105C623D-59C7-4B17-826D-57A2AE2E18D0}" srcId="{0AF94643-05B2-48A0-9B65-30B856B1F90C}" destId="{EE409F59-6E58-44E4-9CB1-51CA602D9827}" srcOrd="0" destOrd="0" parTransId="{31C181C8-8459-444B-A62D-F707BB55DC28}" sibTransId="{027B80DD-53EB-4FBD-9524-393DCF4A762F}"/>
    <dgm:cxn modelId="{98019D5C-105E-47FA-A01F-13D1F9C4437A}" type="presOf" srcId="{AC59978B-EC5D-4688-9BBC-D69A19ECC010}" destId="{399CF833-A593-4FCA-B373-73137785A90A}" srcOrd="0" destOrd="0" presId="urn:microsoft.com/office/officeart/2005/8/layout/radial4"/>
    <dgm:cxn modelId="{3EABAF5C-9FB1-4023-8022-B6E62794105C}" srcId="{A45EFE4E-3280-422A-AC05-22606FB50640}" destId="{0D7EE4D4-C8B1-4204-8923-EA6F23CC61FD}" srcOrd="0" destOrd="0" parTransId="{E5519C14-FE7F-4CF8-95DC-BC07E67FABBF}" sibTransId="{7EA63C1B-61DE-4241-97DD-746A868CE1CD}"/>
    <dgm:cxn modelId="{D146C256-C297-4DE4-AAF4-E0E750F8B7A5}" type="presOf" srcId="{EE409F59-6E58-44E4-9CB1-51CA602D9827}" destId="{8585487E-C31C-4886-9CAE-E452FDBA6A87}" srcOrd="0" destOrd="0" presId="urn:microsoft.com/office/officeart/2005/8/layout/radial4"/>
    <dgm:cxn modelId="{7EB45B57-7101-4377-8C89-23B99CAC00DA}" type="presOf" srcId="{A45EFE4E-3280-422A-AC05-22606FB50640}" destId="{E3D3A84A-1DC8-4641-8A7E-BD1E85BD2144}" srcOrd="0" destOrd="0" presId="urn:microsoft.com/office/officeart/2005/8/layout/radial4"/>
    <dgm:cxn modelId="{769B1B95-9D4F-49B6-B5F6-F664812049CE}" type="presOf" srcId="{FFA00429-3804-43E9-BAC0-F073EC193A12}" destId="{4C11BCE3-A4C5-43EE-A279-474C5A032932}" srcOrd="0" destOrd="1" presId="urn:microsoft.com/office/officeart/2005/8/layout/radial4"/>
    <dgm:cxn modelId="{AB0721B7-E4B3-47C2-B834-3923630672E3}" srcId="{1BDC8AF2-1F86-47F7-9258-C85536C63A6D}" destId="{1F8306AA-2D90-471C-9B4A-A64AFB495892}" srcOrd="0" destOrd="0" parTransId="{F6F242C6-205C-46CB-9038-44DA932D8A9B}" sibTransId="{2A3876A9-053A-4C6F-90E6-C4909795AE06}"/>
    <dgm:cxn modelId="{8467E7B7-68D6-46B3-9270-056D27B6F804}" type="presOf" srcId="{A7303866-7D46-4DF5-AE43-D3C973BF1077}" destId="{786A08E2-69E2-401E-96DD-F4E1384121FB}" srcOrd="0" destOrd="0" presId="urn:microsoft.com/office/officeart/2005/8/layout/radial4"/>
    <dgm:cxn modelId="{29989FC1-D623-4A87-A15D-BEDFA060BF99}" srcId="{41EC4C97-01BE-466E-A65A-D122E6A16A5D}" destId="{FFA00429-3804-43E9-BAC0-F073EC193A12}" srcOrd="0" destOrd="0" parTransId="{914AC4BF-B5EC-47BD-9477-D5A0068D4F2E}" sibTransId="{B98EFC66-329D-480F-AFEC-2A4997596401}"/>
    <dgm:cxn modelId="{40BC11C8-07A1-44EF-8848-2C847CB73BB7}" srcId="{EE409F59-6E58-44E4-9CB1-51CA602D9827}" destId="{A45EFE4E-3280-422A-AC05-22606FB50640}" srcOrd="1" destOrd="0" parTransId="{AC59978B-EC5D-4688-9BBC-D69A19ECC010}" sibTransId="{B61B0356-C42F-4C62-B251-91EBBE97FE69}"/>
    <dgm:cxn modelId="{94CFAFCA-A06F-4C22-A41D-7DFB0F584B94}" type="presOf" srcId="{41EC4C97-01BE-466E-A65A-D122E6A16A5D}" destId="{4C11BCE3-A4C5-43EE-A279-474C5A032932}" srcOrd="0" destOrd="0" presId="urn:microsoft.com/office/officeart/2005/8/layout/radial4"/>
    <dgm:cxn modelId="{EB72CBD5-ED2A-419E-9B13-A77FED228FC4}" srcId="{EE409F59-6E58-44E4-9CB1-51CA602D9827}" destId="{41EC4C97-01BE-466E-A65A-D122E6A16A5D}" srcOrd="0" destOrd="0" parTransId="{A7303866-7D46-4DF5-AE43-D3C973BF1077}" sibTransId="{3A9A35F3-AE31-48B7-85C6-B90AA5F46F06}"/>
    <dgm:cxn modelId="{71C434F5-BCB8-4256-B66F-15CB105291D7}" type="presOf" srcId="{0AF94643-05B2-48A0-9B65-30B856B1F90C}" destId="{91A86D28-A917-4238-B70B-15B7D09E3BAA}" srcOrd="0" destOrd="0" presId="urn:microsoft.com/office/officeart/2005/8/layout/radial4"/>
    <dgm:cxn modelId="{22C4E577-915C-4206-B77D-4EC6FD4D4A95}" type="presParOf" srcId="{91A86D28-A917-4238-B70B-15B7D09E3BAA}" destId="{8585487E-C31C-4886-9CAE-E452FDBA6A87}" srcOrd="0" destOrd="0" presId="urn:microsoft.com/office/officeart/2005/8/layout/radial4"/>
    <dgm:cxn modelId="{24B9E869-204C-451E-A10F-1A6DB7FCBEFB}" type="presParOf" srcId="{91A86D28-A917-4238-B70B-15B7D09E3BAA}" destId="{786A08E2-69E2-401E-96DD-F4E1384121FB}" srcOrd="1" destOrd="0" presId="urn:microsoft.com/office/officeart/2005/8/layout/radial4"/>
    <dgm:cxn modelId="{AA2FA2C8-00C9-48B5-A951-087D0A36F8E9}" type="presParOf" srcId="{91A86D28-A917-4238-B70B-15B7D09E3BAA}" destId="{4C11BCE3-A4C5-43EE-A279-474C5A032932}" srcOrd="2" destOrd="0" presId="urn:microsoft.com/office/officeart/2005/8/layout/radial4"/>
    <dgm:cxn modelId="{E30B4963-9F2C-4081-AFA6-91032EF3F91A}" type="presParOf" srcId="{91A86D28-A917-4238-B70B-15B7D09E3BAA}" destId="{399CF833-A593-4FCA-B373-73137785A90A}" srcOrd="3" destOrd="0" presId="urn:microsoft.com/office/officeart/2005/8/layout/radial4"/>
    <dgm:cxn modelId="{CC2D976A-2E50-4D9C-9A11-03F08EC8E80C}" type="presParOf" srcId="{91A86D28-A917-4238-B70B-15B7D09E3BAA}" destId="{E3D3A84A-1DC8-4641-8A7E-BD1E85BD2144}" srcOrd="4" destOrd="0" presId="urn:microsoft.com/office/officeart/2005/8/layout/radial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40763D-A217-4212-9820-EC30E2666F44}"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BCC04289-31F7-4E0C-9DD6-56B481F30343}">
      <dgm:prSet phldrT="[Text]"/>
      <dgm:spPr/>
      <dgm:t>
        <a:bodyPr/>
        <a:lstStyle/>
        <a:p>
          <a:r>
            <a:rPr lang="en-US" dirty="0"/>
            <a:t>General Fund</a:t>
          </a:r>
        </a:p>
      </dgm:t>
    </dgm:pt>
    <dgm:pt modelId="{4C06BAD2-8D48-4018-BD96-5FAC515D08B7}" type="parTrans" cxnId="{2AE8C35C-8E21-4BE4-AA3C-C75C5079416F}">
      <dgm:prSet/>
      <dgm:spPr/>
      <dgm:t>
        <a:bodyPr/>
        <a:lstStyle/>
        <a:p>
          <a:endParaRPr lang="en-US"/>
        </a:p>
      </dgm:t>
    </dgm:pt>
    <dgm:pt modelId="{5A75CA04-CC66-42F7-BFF9-AD14F2AA4F9A}" type="sibTrans" cxnId="{2AE8C35C-8E21-4BE4-AA3C-C75C5079416F}">
      <dgm:prSet/>
      <dgm:spPr/>
      <dgm:t>
        <a:bodyPr/>
        <a:lstStyle/>
        <a:p>
          <a:endParaRPr lang="en-US"/>
        </a:p>
      </dgm:t>
    </dgm:pt>
    <dgm:pt modelId="{2DD79383-5BEF-4A52-8380-F6FBD7A12C55}">
      <dgm:prSet phldrT="[Text]"/>
      <dgm:spPr/>
      <dgm:t>
        <a:bodyPr/>
        <a:lstStyle/>
        <a:p>
          <a:r>
            <a:rPr lang="en-US" dirty="0"/>
            <a:t>Other Fund Types</a:t>
          </a:r>
        </a:p>
      </dgm:t>
    </dgm:pt>
    <dgm:pt modelId="{6CF0E3CB-B752-446E-8904-7CDF21A67627}" type="parTrans" cxnId="{42C25EE9-00B9-4EAD-AE02-008BEC162361}">
      <dgm:prSet/>
      <dgm:spPr/>
      <dgm:t>
        <a:bodyPr/>
        <a:lstStyle/>
        <a:p>
          <a:endParaRPr lang="en-US"/>
        </a:p>
      </dgm:t>
    </dgm:pt>
    <dgm:pt modelId="{DDFD37EA-E126-491D-8D3C-534ED943A7DF}" type="sibTrans" cxnId="{42C25EE9-00B9-4EAD-AE02-008BEC162361}">
      <dgm:prSet/>
      <dgm:spPr/>
      <dgm:t>
        <a:bodyPr/>
        <a:lstStyle/>
        <a:p>
          <a:endParaRPr lang="en-US"/>
        </a:p>
      </dgm:t>
    </dgm:pt>
    <dgm:pt modelId="{804273CF-106D-4B5D-A5BB-FB297A1D40B0}">
      <dgm:prSet phldrT="[Text]"/>
      <dgm:spPr/>
      <dgm:t>
        <a:bodyPr/>
        <a:lstStyle/>
        <a:p>
          <a:endParaRPr lang="en-US" dirty="0"/>
        </a:p>
      </dgm:t>
    </dgm:pt>
    <dgm:pt modelId="{C1DD519E-CDE0-49E7-B123-C0CFC21AD353}" type="parTrans" cxnId="{AC412ABC-3C5A-455A-AC33-F0CB202648FE}">
      <dgm:prSet/>
      <dgm:spPr/>
      <dgm:t>
        <a:bodyPr/>
        <a:lstStyle/>
        <a:p>
          <a:endParaRPr lang="en-US"/>
        </a:p>
      </dgm:t>
    </dgm:pt>
    <dgm:pt modelId="{384C173E-1100-47BD-871B-31015E98D9DB}" type="sibTrans" cxnId="{AC412ABC-3C5A-455A-AC33-F0CB202648FE}">
      <dgm:prSet/>
      <dgm:spPr/>
      <dgm:t>
        <a:bodyPr/>
        <a:lstStyle/>
        <a:p>
          <a:endParaRPr lang="en-US"/>
        </a:p>
      </dgm:t>
    </dgm:pt>
    <dgm:pt modelId="{50D91EFC-D897-4C1B-8CB7-8DA57F0567F0}">
      <dgm:prSet phldrT="[Text]"/>
      <dgm:spPr/>
      <dgm:t>
        <a:bodyPr/>
        <a:lstStyle/>
        <a:p>
          <a:endParaRPr lang="en-US" dirty="0"/>
        </a:p>
      </dgm:t>
    </dgm:pt>
    <dgm:pt modelId="{D9351473-BBAB-482C-823B-9CCC8E0A8C4F}" type="parTrans" cxnId="{F7C13421-1CB2-4A4A-896E-6D44786D635C}">
      <dgm:prSet/>
      <dgm:spPr/>
      <dgm:t>
        <a:bodyPr/>
        <a:lstStyle/>
        <a:p>
          <a:endParaRPr lang="en-US"/>
        </a:p>
      </dgm:t>
    </dgm:pt>
    <dgm:pt modelId="{CCACA571-1248-4C97-B497-4726D2611EF9}" type="sibTrans" cxnId="{F7C13421-1CB2-4A4A-896E-6D44786D635C}">
      <dgm:prSet/>
      <dgm:spPr/>
      <dgm:t>
        <a:bodyPr/>
        <a:lstStyle/>
        <a:p>
          <a:endParaRPr lang="en-US"/>
        </a:p>
      </dgm:t>
    </dgm:pt>
    <dgm:pt modelId="{90803150-8CF6-46A1-8DBC-62F365D359E4}" type="pres">
      <dgm:prSet presAssocID="{1A40763D-A217-4212-9820-EC30E2666F44}" presName="cycle" presStyleCnt="0">
        <dgm:presLayoutVars>
          <dgm:chMax val="1"/>
          <dgm:dir/>
          <dgm:animLvl val="ctr"/>
          <dgm:resizeHandles val="exact"/>
        </dgm:presLayoutVars>
      </dgm:prSet>
      <dgm:spPr/>
    </dgm:pt>
    <dgm:pt modelId="{FDE6D2A9-76FA-419F-A331-9F73179A391A}" type="pres">
      <dgm:prSet presAssocID="{BCC04289-31F7-4E0C-9DD6-56B481F30343}" presName="centerShape" presStyleLbl="node0" presStyleIdx="0" presStyleCnt="1" custLinFactNeighborX="-19342" custLinFactNeighborY="-743"/>
      <dgm:spPr/>
    </dgm:pt>
    <dgm:pt modelId="{B54AF407-7126-4AB5-A8D5-790AFAF9E49E}" type="pres">
      <dgm:prSet presAssocID="{6CF0E3CB-B752-446E-8904-7CDF21A67627}" presName="parTrans" presStyleLbl="bgSibTrans2D1" presStyleIdx="0" presStyleCnt="1" custLinFactNeighborX="-3061" custLinFactNeighborY="5828"/>
      <dgm:spPr/>
    </dgm:pt>
    <dgm:pt modelId="{B01B595C-CACA-438F-A20C-71F0303EBD9B}" type="pres">
      <dgm:prSet presAssocID="{2DD79383-5BEF-4A52-8380-F6FBD7A12C55}" presName="node" presStyleLbl="node1" presStyleIdx="0" presStyleCnt="1" custScaleY="66769" custRadScaleRad="90444" custRadScaleInc="51256">
        <dgm:presLayoutVars>
          <dgm:bulletEnabled val="1"/>
        </dgm:presLayoutVars>
      </dgm:prSet>
      <dgm:spPr/>
    </dgm:pt>
  </dgm:ptLst>
  <dgm:cxnLst>
    <dgm:cxn modelId="{F7C13421-1CB2-4A4A-896E-6D44786D635C}" srcId="{1A40763D-A217-4212-9820-EC30E2666F44}" destId="{50D91EFC-D897-4C1B-8CB7-8DA57F0567F0}" srcOrd="2" destOrd="0" parTransId="{D9351473-BBAB-482C-823B-9CCC8E0A8C4F}" sibTransId="{CCACA571-1248-4C97-B497-4726D2611EF9}"/>
    <dgm:cxn modelId="{2AE8C35C-8E21-4BE4-AA3C-C75C5079416F}" srcId="{1A40763D-A217-4212-9820-EC30E2666F44}" destId="{BCC04289-31F7-4E0C-9DD6-56B481F30343}" srcOrd="0" destOrd="0" parTransId="{4C06BAD2-8D48-4018-BD96-5FAC515D08B7}" sibTransId="{5A75CA04-CC66-42F7-BFF9-AD14F2AA4F9A}"/>
    <dgm:cxn modelId="{81B51CAC-0E2B-457F-9B15-00858FCA2CEF}" type="presOf" srcId="{BCC04289-31F7-4E0C-9DD6-56B481F30343}" destId="{FDE6D2A9-76FA-419F-A331-9F73179A391A}" srcOrd="0" destOrd="0" presId="urn:microsoft.com/office/officeart/2005/8/layout/radial4"/>
    <dgm:cxn modelId="{AC412ABC-3C5A-455A-AC33-F0CB202648FE}" srcId="{1A40763D-A217-4212-9820-EC30E2666F44}" destId="{804273CF-106D-4B5D-A5BB-FB297A1D40B0}" srcOrd="1" destOrd="0" parTransId="{C1DD519E-CDE0-49E7-B123-C0CFC21AD353}" sibTransId="{384C173E-1100-47BD-871B-31015E98D9DB}"/>
    <dgm:cxn modelId="{CCF871C8-FDDA-40BC-9CEA-D6C8BF5A3179}" type="presOf" srcId="{6CF0E3CB-B752-446E-8904-7CDF21A67627}" destId="{B54AF407-7126-4AB5-A8D5-790AFAF9E49E}" srcOrd="0" destOrd="0" presId="urn:microsoft.com/office/officeart/2005/8/layout/radial4"/>
    <dgm:cxn modelId="{9895D7C9-56C4-45AA-8E02-05C395401C25}" type="presOf" srcId="{1A40763D-A217-4212-9820-EC30E2666F44}" destId="{90803150-8CF6-46A1-8DBC-62F365D359E4}" srcOrd="0" destOrd="0" presId="urn:microsoft.com/office/officeart/2005/8/layout/radial4"/>
    <dgm:cxn modelId="{42C25EE9-00B9-4EAD-AE02-008BEC162361}" srcId="{BCC04289-31F7-4E0C-9DD6-56B481F30343}" destId="{2DD79383-5BEF-4A52-8380-F6FBD7A12C55}" srcOrd="0" destOrd="0" parTransId="{6CF0E3CB-B752-446E-8904-7CDF21A67627}" sibTransId="{DDFD37EA-E126-491D-8D3C-534ED943A7DF}"/>
    <dgm:cxn modelId="{3E76D4EE-F84F-40A4-A629-151348CE9DA8}" type="presOf" srcId="{2DD79383-5BEF-4A52-8380-F6FBD7A12C55}" destId="{B01B595C-CACA-438F-A20C-71F0303EBD9B}" srcOrd="0" destOrd="0" presId="urn:microsoft.com/office/officeart/2005/8/layout/radial4"/>
    <dgm:cxn modelId="{FAC44D42-B7FE-4FFE-AEAC-E716C60F5162}" type="presParOf" srcId="{90803150-8CF6-46A1-8DBC-62F365D359E4}" destId="{FDE6D2A9-76FA-419F-A331-9F73179A391A}" srcOrd="0" destOrd="0" presId="urn:microsoft.com/office/officeart/2005/8/layout/radial4"/>
    <dgm:cxn modelId="{3071592B-25FD-434A-9C15-0FC0759FFA8E}" type="presParOf" srcId="{90803150-8CF6-46A1-8DBC-62F365D359E4}" destId="{B54AF407-7126-4AB5-A8D5-790AFAF9E49E}" srcOrd="1" destOrd="0" presId="urn:microsoft.com/office/officeart/2005/8/layout/radial4"/>
    <dgm:cxn modelId="{86306723-324A-4292-9A57-B7610DE1CA11}" type="presParOf" srcId="{90803150-8CF6-46A1-8DBC-62F365D359E4}" destId="{B01B595C-CACA-438F-A20C-71F0303EBD9B}" srcOrd="2" destOrd="0" presId="urn:microsoft.com/office/officeart/2005/8/layout/radial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D2A9-76FA-419F-A331-9F73179A391A}">
      <dsp:nvSpPr>
        <dsp:cNvPr id="0" name=""/>
        <dsp:cNvSpPr/>
      </dsp:nvSpPr>
      <dsp:spPr>
        <a:xfrm>
          <a:off x="942863" y="1476608"/>
          <a:ext cx="1467088" cy="146708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General Fund</a:t>
          </a:r>
        </a:p>
      </dsp:txBody>
      <dsp:txXfrm>
        <a:off x="1157713" y="1691458"/>
        <a:ext cx="1037388" cy="1037388"/>
      </dsp:txXfrm>
    </dsp:sp>
    <dsp:sp modelId="{B54AF407-7126-4AB5-A8D5-790AFAF9E49E}">
      <dsp:nvSpPr>
        <dsp:cNvPr id="0" name=""/>
        <dsp:cNvSpPr/>
      </dsp:nvSpPr>
      <dsp:spPr>
        <a:xfrm rot="134552">
          <a:off x="2446070" y="2083658"/>
          <a:ext cx="1350352" cy="41812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B595C-CACA-438F-A20C-71F0303EBD9B}">
      <dsp:nvSpPr>
        <dsp:cNvPr id="0" name=""/>
        <dsp:cNvSpPr/>
      </dsp:nvSpPr>
      <dsp:spPr>
        <a:xfrm>
          <a:off x="3140373" y="1737276"/>
          <a:ext cx="1393733" cy="111498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US" sz="1600" kern="1200" dirty="0"/>
            <a:t>General Fund</a:t>
          </a:r>
        </a:p>
        <a:p>
          <a:pPr marL="114300" lvl="1" indent="-114300" algn="l" defTabSz="533400">
            <a:lnSpc>
              <a:spcPct val="90000"/>
            </a:lnSpc>
            <a:spcBef>
              <a:spcPct val="0"/>
            </a:spcBef>
            <a:spcAft>
              <a:spcPct val="15000"/>
            </a:spcAft>
            <a:buChar char="•"/>
          </a:pPr>
          <a:r>
            <a:rPr lang="en-US" sz="1200" kern="1200" dirty="0"/>
            <a:t>Via budget adjustment (Base or OTO)</a:t>
          </a:r>
        </a:p>
      </dsp:txBody>
      <dsp:txXfrm>
        <a:off x="3173030" y="1769933"/>
        <a:ext cx="1328419" cy="1049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5487E-C31C-4886-9CAE-E452FDBA6A87}">
      <dsp:nvSpPr>
        <dsp:cNvPr id="0" name=""/>
        <dsp:cNvSpPr/>
      </dsp:nvSpPr>
      <dsp:spPr>
        <a:xfrm>
          <a:off x="1617924" y="905659"/>
          <a:ext cx="1227177" cy="122717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Restricted Gift Fund</a:t>
          </a:r>
        </a:p>
      </dsp:txBody>
      <dsp:txXfrm>
        <a:off x="1797640" y="1085375"/>
        <a:ext cx="867745" cy="867745"/>
      </dsp:txXfrm>
    </dsp:sp>
    <dsp:sp modelId="{786A08E2-69E2-401E-96DD-F4E1384121FB}">
      <dsp:nvSpPr>
        <dsp:cNvPr id="0" name=""/>
        <dsp:cNvSpPr/>
      </dsp:nvSpPr>
      <dsp:spPr>
        <a:xfrm rot="13351602">
          <a:off x="839060" y="865136"/>
          <a:ext cx="892203" cy="34974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1BCE3-A4C5-43EE-A279-474C5A032932}">
      <dsp:nvSpPr>
        <dsp:cNvPr id="0" name=""/>
        <dsp:cNvSpPr/>
      </dsp:nvSpPr>
      <dsp:spPr>
        <a:xfrm>
          <a:off x="228596" y="5"/>
          <a:ext cx="1709870" cy="9326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t" anchorCtr="0">
          <a:noAutofit/>
        </a:bodyPr>
        <a:lstStyle/>
        <a:p>
          <a:pPr marL="0" lvl="0" indent="0" algn="l" defTabSz="577850">
            <a:lnSpc>
              <a:spcPct val="90000"/>
            </a:lnSpc>
            <a:spcBef>
              <a:spcPct val="0"/>
            </a:spcBef>
            <a:spcAft>
              <a:spcPct val="35000"/>
            </a:spcAft>
            <a:buNone/>
          </a:pPr>
          <a:r>
            <a:rPr lang="en-US" sz="1300" kern="1200" dirty="0"/>
            <a:t>Foundation Funds</a:t>
          </a:r>
        </a:p>
        <a:p>
          <a:pPr marL="57150" lvl="1" indent="-57150" algn="l" defTabSz="444500">
            <a:lnSpc>
              <a:spcPct val="90000"/>
            </a:lnSpc>
            <a:spcBef>
              <a:spcPct val="0"/>
            </a:spcBef>
            <a:spcAft>
              <a:spcPct val="15000"/>
            </a:spcAft>
            <a:buChar char="•"/>
          </a:pPr>
          <a:r>
            <a:rPr lang="en-US" sz="1000" kern="1200" dirty="0"/>
            <a:t>Via Foundation disbursement voucher</a:t>
          </a:r>
        </a:p>
      </dsp:txBody>
      <dsp:txXfrm>
        <a:off x="255913" y="27322"/>
        <a:ext cx="1655236" cy="878020"/>
      </dsp:txXfrm>
    </dsp:sp>
    <dsp:sp modelId="{399CF833-A593-4FCA-B373-73137785A90A}">
      <dsp:nvSpPr>
        <dsp:cNvPr id="0" name=""/>
        <dsp:cNvSpPr/>
      </dsp:nvSpPr>
      <dsp:spPr>
        <a:xfrm rot="19041810">
          <a:off x="2661313" y="762397"/>
          <a:ext cx="1021990" cy="34974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3A84A-1DC8-4641-8A7E-BD1E85BD2144}">
      <dsp:nvSpPr>
        <dsp:cNvPr id="0" name=""/>
        <dsp:cNvSpPr/>
      </dsp:nvSpPr>
      <dsp:spPr>
        <a:xfrm>
          <a:off x="2895601" y="76198"/>
          <a:ext cx="1165818" cy="58982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t" anchorCtr="0">
          <a:noAutofit/>
        </a:bodyPr>
        <a:lstStyle/>
        <a:p>
          <a:pPr marL="0" lvl="0" indent="0" algn="l" defTabSz="577850">
            <a:lnSpc>
              <a:spcPct val="90000"/>
            </a:lnSpc>
            <a:spcBef>
              <a:spcPct val="0"/>
            </a:spcBef>
            <a:spcAft>
              <a:spcPct val="35000"/>
            </a:spcAft>
            <a:buNone/>
          </a:pPr>
          <a:r>
            <a:rPr lang="en-US" sz="1300" kern="1200" dirty="0"/>
            <a:t>Other Donors</a:t>
          </a:r>
        </a:p>
        <a:p>
          <a:pPr marL="57150" lvl="1" indent="-57150" algn="l" defTabSz="444500">
            <a:lnSpc>
              <a:spcPct val="90000"/>
            </a:lnSpc>
            <a:spcBef>
              <a:spcPct val="0"/>
            </a:spcBef>
            <a:spcAft>
              <a:spcPct val="15000"/>
            </a:spcAft>
            <a:buChar char="•"/>
          </a:pPr>
          <a:r>
            <a:rPr lang="en-US" sz="1000" kern="1200" dirty="0"/>
            <a:t>Via cash deposit</a:t>
          </a:r>
        </a:p>
      </dsp:txBody>
      <dsp:txXfrm>
        <a:off x="2912876" y="93473"/>
        <a:ext cx="1131268" cy="555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5487E-C31C-4886-9CAE-E452FDBA6A87}">
      <dsp:nvSpPr>
        <dsp:cNvPr id="0" name=""/>
        <dsp:cNvSpPr/>
      </dsp:nvSpPr>
      <dsp:spPr>
        <a:xfrm>
          <a:off x="1321429" y="1014239"/>
          <a:ext cx="1335755" cy="133575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Designated / Auxiliary Funds</a:t>
          </a:r>
        </a:p>
      </dsp:txBody>
      <dsp:txXfrm>
        <a:off x="1517046" y="1209856"/>
        <a:ext cx="944521" cy="944521"/>
      </dsp:txXfrm>
    </dsp:sp>
    <dsp:sp modelId="{786A08E2-69E2-401E-96DD-F4E1384121FB}">
      <dsp:nvSpPr>
        <dsp:cNvPr id="0" name=""/>
        <dsp:cNvSpPr/>
      </dsp:nvSpPr>
      <dsp:spPr>
        <a:xfrm rot="13322280">
          <a:off x="567774" y="940534"/>
          <a:ext cx="909530" cy="380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1BCE3-A4C5-43EE-A279-474C5A032932}">
      <dsp:nvSpPr>
        <dsp:cNvPr id="0" name=""/>
        <dsp:cNvSpPr/>
      </dsp:nvSpPr>
      <dsp:spPr>
        <a:xfrm>
          <a:off x="23860" y="151492"/>
          <a:ext cx="1268967" cy="6612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t" anchorCtr="0">
          <a:noAutofit/>
        </a:bodyPr>
        <a:lstStyle/>
        <a:p>
          <a:pPr marL="0" lvl="0" indent="0" algn="l" defTabSz="577850">
            <a:lnSpc>
              <a:spcPct val="90000"/>
            </a:lnSpc>
            <a:spcBef>
              <a:spcPct val="0"/>
            </a:spcBef>
            <a:spcAft>
              <a:spcPct val="35000"/>
            </a:spcAft>
            <a:buNone/>
          </a:pPr>
          <a:r>
            <a:rPr lang="en-US" sz="1300" kern="1200" dirty="0"/>
            <a:t>General Fund</a:t>
          </a:r>
        </a:p>
        <a:p>
          <a:pPr marL="57150" lvl="1" indent="-57150" algn="l" defTabSz="444500">
            <a:lnSpc>
              <a:spcPct val="90000"/>
            </a:lnSpc>
            <a:spcBef>
              <a:spcPct val="0"/>
            </a:spcBef>
            <a:spcAft>
              <a:spcPct val="15000"/>
            </a:spcAft>
            <a:buChar char="•"/>
          </a:pPr>
          <a:r>
            <a:rPr lang="en-US" sz="1000" kern="1200" dirty="0"/>
            <a:t>Via BPA</a:t>
          </a:r>
        </a:p>
      </dsp:txBody>
      <dsp:txXfrm>
        <a:off x="43227" y="170859"/>
        <a:ext cx="1230233" cy="622509"/>
      </dsp:txXfrm>
    </dsp:sp>
    <dsp:sp modelId="{399CF833-A593-4FCA-B373-73137785A90A}">
      <dsp:nvSpPr>
        <dsp:cNvPr id="0" name=""/>
        <dsp:cNvSpPr/>
      </dsp:nvSpPr>
      <dsp:spPr>
        <a:xfrm rot="19138578">
          <a:off x="2567508" y="1051480"/>
          <a:ext cx="897641" cy="38069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3A84A-1DC8-4641-8A7E-BD1E85BD2144}">
      <dsp:nvSpPr>
        <dsp:cNvPr id="0" name=""/>
        <dsp:cNvSpPr/>
      </dsp:nvSpPr>
      <dsp:spPr>
        <a:xfrm>
          <a:off x="2364684" y="75404"/>
          <a:ext cx="1775933" cy="101517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t" anchorCtr="0">
          <a:noAutofit/>
        </a:bodyPr>
        <a:lstStyle/>
        <a:p>
          <a:pPr marL="0" lvl="0" indent="0" algn="l" defTabSz="577850">
            <a:lnSpc>
              <a:spcPct val="90000"/>
            </a:lnSpc>
            <a:spcBef>
              <a:spcPct val="0"/>
            </a:spcBef>
            <a:spcAft>
              <a:spcPct val="35000"/>
            </a:spcAft>
            <a:buNone/>
          </a:pPr>
          <a:r>
            <a:rPr lang="en-US" sz="1300" kern="1200" dirty="0"/>
            <a:t>Designated / Auxiliary / Restricted Gift Fund</a:t>
          </a:r>
        </a:p>
        <a:p>
          <a:pPr marL="57150" lvl="1" indent="-57150" algn="l" defTabSz="444500">
            <a:lnSpc>
              <a:spcPct val="90000"/>
            </a:lnSpc>
            <a:spcBef>
              <a:spcPct val="0"/>
            </a:spcBef>
            <a:spcAft>
              <a:spcPct val="15000"/>
            </a:spcAft>
            <a:buChar char="•"/>
          </a:pPr>
          <a:r>
            <a:rPr lang="en-US" sz="1000" kern="1200" dirty="0"/>
            <a:t>Via BPA or (infrequently as a cash transfer)</a:t>
          </a:r>
        </a:p>
      </dsp:txBody>
      <dsp:txXfrm>
        <a:off x="2394417" y="105137"/>
        <a:ext cx="1716467" cy="955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6D2A9-76FA-419F-A331-9F73179A391A}">
      <dsp:nvSpPr>
        <dsp:cNvPr id="0" name=""/>
        <dsp:cNvSpPr/>
      </dsp:nvSpPr>
      <dsp:spPr>
        <a:xfrm>
          <a:off x="906166" y="1412286"/>
          <a:ext cx="1443037" cy="144303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General Fund</a:t>
          </a:r>
        </a:p>
      </dsp:txBody>
      <dsp:txXfrm>
        <a:off x="1117494" y="1623614"/>
        <a:ext cx="1020381" cy="1020381"/>
      </dsp:txXfrm>
    </dsp:sp>
    <dsp:sp modelId="{B54AF407-7126-4AB5-A8D5-790AFAF9E49E}">
      <dsp:nvSpPr>
        <dsp:cNvPr id="0" name=""/>
        <dsp:cNvSpPr/>
      </dsp:nvSpPr>
      <dsp:spPr>
        <a:xfrm rot="134552">
          <a:off x="2386550" y="2010848"/>
          <a:ext cx="1395230" cy="411265"/>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B595C-CACA-438F-A20C-71F0303EBD9B}">
      <dsp:nvSpPr>
        <dsp:cNvPr id="0" name=""/>
        <dsp:cNvSpPr/>
      </dsp:nvSpPr>
      <dsp:spPr>
        <a:xfrm>
          <a:off x="3138512" y="1853679"/>
          <a:ext cx="1370885" cy="73226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Other Fund Types</a:t>
          </a:r>
        </a:p>
      </dsp:txBody>
      <dsp:txXfrm>
        <a:off x="3159959" y="1875126"/>
        <a:ext cx="1327991" cy="68936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87D863ED-71F7-456E-A59F-C1A19CC1ADCC}" type="datetimeFigureOut">
              <a:rPr lang="en-US" smtClean="0"/>
              <a:pPr/>
              <a:t>4/17/2019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0F440CF3-BC5A-4399-A85D-AA4EFD9A4B90}" type="slidenum">
              <a:rPr lang="en-US" smtClean="0"/>
              <a:pPr/>
              <a:t>‹#›</a:t>
            </a:fld>
            <a:endParaRPr lang="en-US"/>
          </a:p>
        </p:txBody>
      </p:sp>
    </p:spTree>
    <p:extLst>
      <p:ext uri="{BB962C8B-B14F-4D97-AF65-F5344CB8AC3E}">
        <p14:creationId xmlns:p14="http://schemas.microsoft.com/office/powerpoint/2010/main" val="2553818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pPr>
              <a:defRPr/>
            </a:pPr>
            <a:fld id="{90AA965F-5194-4FAF-92A5-4B3FC62676B5}" type="datetimeFigureOut">
              <a:rPr lang="en-US"/>
              <a:pPr>
                <a:defRPr/>
              </a:pPr>
              <a:t>4/17/2019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pPr>
              <a:defRPr/>
            </a:pPr>
            <a:fld id="{9DE678D5-C1B4-4474-B706-1C6CD32A5512}" type="slidenum">
              <a:rPr lang="en-US"/>
              <a:pPr>
                <a:defRPr/>
              </a:pPr>
              <a:t>‹#›</a:t>
            </a:fld>
            <a:endParaRPr lang="en-US"/>
          </a:p>
        </p:txBody>
      </p:sp>
    </p:spTree>
    <p:extLst>
      <p:ext uri="{BB962C8B-B14F-4D97-AF65-F5344CB8AC3E}">
        <p14:creationId xmlns:p14="http://schemas.microsoft.com/office/powerpoint/2010/main" val="2809726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1</a:t>
            </a:fld>
            <a:endParaRPr lang="en-US"/>
          </a:p>
        </p:txBody>
      </p:sp>
    </p:spTree>
    <p:extLst>
      <p:ext uri="{BB962C8B-B14F-4D97-AF65-F5344CB8AC3E}">
        <p14:creationId xmlns:p14="http://schemas.microsoft.com/office/powerpoint/2010/main" val="106992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44</a:t>
            </a:fld>
            <a:endParaRPr lang="en-US"/>
          </a:p>
        </p:txBody>
      </p:sp>
    </p:spTree>
    <p:extLst>
      <p:ext uri="{BB962C8B-B14F-4D97-AF65-F5344CB8AC3E}">
        <p14:creationId xmlns:p14="http://schemas.microsoft.com/office/powerpoint/2010/main" val="210278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47</a:t>
            </a:fld>
            <a:endParaRPr lang="en-US"/>
          </a:p>
        </p:txBody>
      </p:sp>
    </p:spTree>
    <p:extLst>
      <p:ext uri="{BB962C8B-B14F-4D97-AF65-F5344CB8AC3E}">
        <p14:creationId xmlns:p14="http://schemas.microsoft.com/office/powerpoint/2010/main" val="308130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5</a:t>
            </a:fld>
            <a:endParaRPr lang="en-US"/>
          </a:p>
        </p:txBody>
      </p:sp>
    </p:spTree>
    <p:extLst>
      <p:ext uri="{BB962C8B-B14F-4D97-AF65-F5344CB8AC3E}">
        <p14:creationId xmlns:p14="http://schemas.microsoft.com/office/powerpoint/2010/main" val="418989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7</a:t>
            </a:fld>
            <a:endParaRPr lang="en-US"/>
          </a:p>
        </p:txBody>
      </p:sp>
    </p:spTree>
    <p:extLst>
      <p:ext uri="{BB962C8B-B14F-4D97-AF65-F5344CB8AC3E}">
        <p14:creationId xmlns:p14="http://schemas.microsoft.com/office/powerpoint/2010/main" val="120022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15</a:t>
            </a:fld>
            <a:endParaRPr lang="en-US"/>
          </a:p>
        </p:txBody>
      </p:sp>
    </p:spTree>
    <p:extLst>
      <p:ext uri="{BB962C8B-B14F-4D97-AF65-F5344CB8AC3E}">
        <p14:creationId xmlns:p14="http://schemas.microsoft.com/office/powerpoint/2010/main" val="90907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16</a:t>
            </a:fld>
            <a:endParaRPr lang="en-US"/>
          </a:p>
        </p:txBody>
      </p:sp>
    </p:spTree>
    <p:extLst>
      <p:ext uri="{BB962C8B-B14F-4D97-AF65-F5344CB8AC3E}">
        <p14:creationId xmlns:p14="http://schemas.microsoft.com/office/powerpoint/2010/main" val="373074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20</a:t>
            </a:fld>
            <a:endParaRPr lang="en-US"/>
          </a:p>
        </p:txBody>
      </p:sp>
    </p:spTree>
    <p:extLst>
      <p:ext uri="{BB962C8B-B14F-4D97-AF65-F5344CB8AC3E}">
        <p14:creationId xmlns:p14="http://schemas.microsoft.com/office/powerpoint/2010/main" val="183971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28</a:t>
            </a:fld>
            <a:endParaRPr lang="en-US"/>
          </a:p>
        </p:txBody>
      </p:sp>
    </p:spTree>
    <p:extLst>
      <p:ext uri="{BB962C8B-B14F-4D97-AF65-F5344CB8AC3E}">
        <p14:creationId xmlns:p14="http://schemas.microsoft.com/office/powerpoint/2010/main" val="62229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32</a:t>
            </a:fld>
            <a:endParaRPr lang="en-US"/>
          </a:p>
        </p:txBody>
      </p:sp>
    </p:spTree>
    <p:extLst>
      <p:ext uri="{BB962C8B-B14F-4D97-AF65-F5344CB8AC3E}">
        <p14:creationId xmlns:p14="http://schemas.microsoft.com/office/powerpoint/2010/main" val="291263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DE678D5-C1B4-4474-B706-1C6CD32A5512}" type="slidenum">
              <a:rPr lang="en-US" smtClean="0"/>
              <a:pPr>
                <a:defRPr/>
              </a:pPr>
              <a:t>34</a:t>
            </a:fld>
            <a:endParaRPr lang="en-US"/>
          </a:p>
        </p:txBody>
      </p:sp>
    </p:spTree>
    <p:extLst>
      <p:ext uri="{BB962C8B-B14F-4D97-AF65-F5344CB8AC3E}">
        <p14:creationId xmlns:p14="http://schemas.microsoft.com/office/powerpoint/2010/main" val="103360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8227A9-3A3F-47AB-9AD6-28F9FF0F7A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6F013C-A10E-4E44-9D1F-66DB49CDDA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E1060-68C1-4771-9E35-F46210CB6E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8460C1-7149-4E34-83BC-EE6243DC1A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02F56-E9C6-4262-A2B7-6B8BBC4C25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75024-00F2-458B-9BCE-93C5DA1CA9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DD8C4F-CDF8-4AA7-82AA-38CDA0235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CEAC60-A944-4811-BDEF-3FAD947D24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90FFA6-2121-442E-A0C3-37905223F5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D1259-8066-4118-931D-A5AE339F63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B1026E-AEC6-4357-A6EE-5A39BD3D29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B3F186E2-8C70-45D2-9C75-C36FE72E2AA8}" type="slidenum">
              <a:rPr lang="en-US"/>
              <a:pPr>
                <a:defRPr/>
              </a:pPr>
              <a:t>‹#›</a:t>
            </a:fld>
            <a:endParaRPr lang="en-US"/>
          </a:p>
        </p:txBody>
      </p:sp>
      <p:pic>
        <p:nvPicPr>
          <p:cNvPr id="1031" name="Picture 14" descr="Mainbackground-light.jpg                                       002E2D73Macintosh HD                   B7465B8A:"/>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34"/>
          <a:cs typeface="Geneva" pitchFamily="34"/>
        </a:defRPr>
      </a:lvl2pPr>
      <a:lvl3pPr algn="ctr" rtl="0" eaLnBrk="0" fontAlgn="base" hangingPunct="0">
        <a:spcBef>
          <a:spcPct val="0"/>
        </a:spcBef>
        <a:spcAft>
          <a:spcPct val="0"/>
        </a:spcAft>
        <a:defRPr sz="4400">
          <a:solidFill>
            <a:schemeClr val="tx2"/>
          </a:solidFill>
          <a:latin typeface="Arial" charset="0"/>
          <a:ea typeface="Geneva" pitchFamily="34"/>
          <a:cs typeface="Geneva" pitchFamily="34"/>
        </a:defRPr>
      </a:lvl3pPr>
      <a:lvl4pPr algn="ctr" rtl="0" eaLnBrk="0" fontAlgn="base" hangingPunct="0">
        <a:spcBef>
          <a:spcPct val="0"/>
        </a:spcBef>
        <a:spcAft>
          <a:spcPct val="0"/>
        </a:spcAft>
        <a:defRPr sz="4400">
          <a:solidFill>
            <a:schemeClr val="tx2"/>
          </a:solidFill>
          <a:latin typeface="Arial" charset="0"/>
          <a:ea typeface="Geneva" pitchFamily="34"/>
          <a:cs typeface="Geneva" pitchFamily="34"/>
        </a:defRPr>
      </a:lvl4pPr>
      <a:lvl5pPr algn="ctr" rtl="0" eaLnBrk="0" fontAlgn="base" hangingPunct="0">
        <a:spcBef>
          <a:spcPct val="0"/>
        </a:spcBef>
        <a:spcAft>
          <a:spcPct val="0"/>
        </a:spcAft>
        <a:defRPr sz="4400">
          <a:solidFill>
            <a:schemeClr val="tx2"/>
          </a:solidFill>
          <a:latin typeface="Arial" charset="0"/>
          <a:ea typeface="Geneva" pitchFamily="34"/>
          <a:cs typeface="Geneva" pitchFamily="34"/>
        </a:defRPr>
      </a:lvl5pPr>
      <a:lvl6pPr marL="457200" algn="ctr" rtl="0" fontAlgn="base">
        <a:spcBef>
          <a:spcPct val="0"/>
        </a:spcBef>
        <a:spcAft>
          <a:spcPct val="0"/>
        </a:spcAft>
        <a:defRPr sz="4400">
          <a:solidFill>
            <a:schemeClr val="tx2"/>
          </a:solidFill>
          <a:latin typeface="Arial" charset="0"/>
          <a:ea typeface="Geneva" pitchFamily="34"/>
          <a:cs typeface="Geneva" pitchFamily="34"/>
        </a:defRPr>
      </a:lvl6pPr>
      <a:lvl7pPr marL="914400" algn="ctr" rtl="0" fontAlgn="base">
        <a:spcBef>
          <a:spcPct val="0"/>
        </a:spcBef>
        <a:spcAft>
          <a:spcPct val="0"/>
        </a:spcAft>
        <a:defRPr sz="4400">
          <a:solidFill>
            <a:schemeClr val="tx2"/>
          </a:solidFill>
          <a:latin typeface="Arial" charset="0"/>
          <a:ea typeface="Geneva" pitchFamily="34"/>
          <a:cs typeface="Geneva" pitchFamily="34"/>
        </a:defRPr>
      </a:lvl7pPr>
      <a:lvl8pPr marL="1371600" algn="ctr" rtl="0" fontAlgn="base">
        <a:spcBef>
          <a:spcPct val="0"/>
        </a:spcBef>
        <a:spcAft>
          <a:spcPct val="0"/>
        </a:spcAft>
        <a:defRPr sz="4400">
          <a:solidFill>
            <a:schemeClr val="tx2"/>
          </a:solidFill>
          <a:latin typeface="Arial" charset="0"/>
          <a:ea typeface="Geneva" pitchFamily="34"/>
          <a:cs typeface="Geneva" pitchFamily="34"/>
        </a:defRPr>
      </a:lvl8pPr>
      <a:lvl9pPr marL="1828800" algn="ctr" rtl="0" fontAlgn="base">
        <a:spcBef>
          <a:spcPct val="0"/>
        </a:spcBef>
        <a:spcAft>
          <a:spcPct val="0"/>
        </a:spcAft>
        <a:defRPr sz="4400">
          <a:solidFill>
            <a:schemeClr val="tx2"/>
          </a:solidFill>
          <a:latin typeface="Arial" charset="0"/>
          <a:ea typeface="Geneva" pitchFamily="34"/>
          <a:cs typeface="Geneva" pitchFamily="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montana.edu/research/osp/"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ontana.edu/ubs/" TargetMode="External"/><Relationship Id="rId2" Type="http://schemas.openxmlformats.org/officeDocument/2006/relationships/hyperlink" Target="http://msuaf.org/s/1584/index.aspx?sid=1584&amp;gid=1&amp;pgid=439" TargetMode="External"/><Relationship Id="rId1" Type="http://schemas.openxmlformats.org/officeDocument/2006/relationships/slideLayout" Target="../slideLayouts/slideLayout2.xml"/><Relationship Id="rId5" Type="http://schemas.openxmlformats.org/officeDocument/2006/relationships/hyperlink" Target="http://www.montana.edu/budget" TargetMode="External"/><Relationship Id="rId4" Type="http://schemas.openxmlformats.org/officeDocument/2006/relationships/hyperlink" Target="http://www.montana.edu/policy/business_manua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UBSHelp@montana.edu" TargetMode="External"/><Relationship Id="rId3" Type="http://schemas.openxmlformats.org/officeDocument/2006/relationships/hyperlink" Target="mailto:Barb.Gordon@msuaf.org" TargetMode="External"/><Relationship Id="rId7" Type="http://schemas.openxmlformats.org/officeDocument/2006/relationships/hyperlink" Target="mailto:Fournier@montana.edu" TargetMode="External"/><Relationship Id="rId2" Type="http://schemas.openxmlformats.org/officeDocument/2006/relationships/hyperlink" Target="mailto:Carrie.faulhaber@msuaf.org" TargetMode="External"/><Relationship Id="rId1" Type="http://schemas.openxmlformats.org/officeDocument/2006/relationships/slideLayout" Target="../slideLayouts/slideLayout2.xml"/><Relationship Id="rId6" Type="http://schemas.openxmlformats.org/officeDocument/2006/relationships/hyperlink" Target="mailto:Tanya.Arrington@montana.edu" TargetMode="External"/><Relationship Id="rId5" Type="http://schemas.openxmlformats.org/officeDocument/2006/relationships/hyperlink" Target="mailto:mackenzie.seeley@montana.edu" TargetMode="External"/><Relationship Id="rId4" Type="http://schemas.openxmlformats.org/officeDocument/2006/relationships/hyperlink" Target="mailto:mbergstedt@montana.edu"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143000"/>
          </a:xfrm>
        </p:spPr>
        <p:txBody>
          <a:bodyPr/>
          <a:lstStyle/>
          <a:p>
            <a:pPr eaLnBrk="1" hangingPunct="1">
              <a:defRPr/>
            </a:pPr>
            <a:r>
              <a:rPr lang="en-US" dirty="0">
                <a:solidFill>
                  <a:schemeClr val="tx1"/>
                </a:solidFill>
              </a:rPr>
              <a:t>Budget Basics &amp; MSU Funding Sources</a:t>
            </a:r>
          </a:p>
        </p:txBody>
      </p:sp>
      <p:sp>
        <p:nvSpPr>
          <p:cNvPr id="2051" name="Rectangle 3"/>
          <p:cNvSpPr>
            <a:spLocks noGrp="1" noChangeArrowheads="1"/>
          </p:cNvSpPr>
          <p:nvPr>
            <p:ph type="subTitle" idx="1"/>
          </p:nvPr>
        </p:nvSpPr>
        <p:spPr>
          <a:xfrm>
            <a:off x="1371600" y="3886200"/>
            <a:ext cx="6400800" cy="1752600"/>
          </a:xfrm>
        </p:spPr>
        <p:txBody>
          <a:bodyPr/>
          <a:lstStyle/>
          <a:p>
            <a:pPr eaLnBrk="1" hangingPunct="1">
              <a:defRPr/>
            </a:pPr>
            <a:r>
              <a:rPr lang="en-US" dirty="0"/>
              <a:t>Financial Development Certificate</a:t>
            </a:r>
          </a:p>
          <a:p>
            <a:pPr eaLnBrk="1" hangingPunct="1">
              <a:defRPr/>
            </a:pPr>
            <a:r>
              <a:rPr lang="en-US" dirty="0"/>
              <a:t>FD101</a:t>
            </a:r>
          </a:p>
        </p:txBody>
      </p:sp>
      <p:sp>
        <p:nvSpPr>
          <p:cNvPr id="2" name="TextBox 1"/>
          <p:cNvSpPr txBox="1"/>
          <p:nvPr/>
        </p:nvSpPr>
        <p:spPr>
          <a:xfrm>
            <a:off x="6019800" y="5791200"/>
            <a:ext cx="2590800" cy="461665"/>
          </a:xfrm>
          <a:prstGeom prst="rect">
            <a:avLst/>
          </a:prstGeom>
          <a:noFill/>
        </p:spPr>
        <p:txBody>
          <a:bodyPr wrap="square" rtlCol="0">
            <a:spAutoFit/>
          </a:bodyPr>
          <a:lstStyle/>
          <a:p>
            <a:r>
              <a:rPr lang="en-US" dirty="0"/>
              <a:t>April 17,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Budget Cycle</a:t>
            </a:r>
          </a:p>
        </p:txBody>
      </p:sp>
      <p:sp>
        <p:nvSpPr>
          <p:cNvPr id="3" name="Content Placeholder 2"/>
          <p:cNvSpPr>
            <a:spLocks noGrp="1"/>
          </p:cNvSpPr>
          <p:nvPr>
            <p:ph idx="1"/>
          </p:nvPr>
        </p:nvSpPr>
        <p:spPr>
          <a:xfrm>
            <a:off x="228600" y="1447800"/>
            <a:ext cx="8382000" cy="4572000"/>
          </a:xfrm>
        </p:spPr>
        <p:txBody>
          <a:bodyPr/>
          <a:lstStyle/>
          <a:p>
            <a:r>
              <a:rPr lang="en-US" dirty="0"/>
              <a:t>Fiscal year is from July 1-June 30</a:t>
            </a:r>
            <a:r>
              <a:rPr lang="en-US" baseline="30000" dirty="0"/>
              <a:t>th</a:t>
            </a:r>
            <a:endParaRPr lang="en-US" dirty="0"/>
          </a:p>
          <a:p>
            <a:r>
              <a:rPr lang="en-US" dirty="0"/>
              <a:t>Fall</a:t>
            </a:r>
          </a:p>
          <a:p>
            <a:pPr lvl="1"/>
            <a:r>
              <a:rPr lang="en-US" sz="2400" dirty="0"/>
              <a:t>Executives make budget requests for upcoming year based on Planning Council’s set of strategic priorities</a:t>
            </a:r>
          </a:p>
          <a:p>
            <a:r>
              <a:rPr lang="en-US" dirty="0"/>
              <a:t>Spring</a:t>
            </a:r>
          </a:p>
          <a:p>
            <a:pPr lvl="1"/>
            <a:r>
              <a:rPr lang="en-US" sz="2400" dirty="0"/>
              <a:t>March: Position budgets corrected</a:t>
            </a:r>
          </a:p>
          <a:p>
            <a:pPr lvl="1"/>
            <a:r>
              <a:rPr lang="en-US" sz="2400" dirty="0"/>
              <a:t>May: Current Unrestricted Allocations</a:t>
            </a:r>
          </a:p>
          <a:p>
            <a:pPr lvl="1"/>
            <a:r>
              <a:rPr lang="en-US" sz="2400" dirty="0"/>
              <a:t>May to June: Departments enter budgets</a:t>
            </a:r>
          </a:p>
          <a:p>
            <a:pPr lvl="1"/>
            <a:r>
              <a:rPr lang="en-US" sz="2400" dirty="0"/>
              <a:t>July:  Budgets loaded for new year</a:t>
            </a:r>
          </a:p>
        </p:txBody>
      </p:sp>
    </p:spTree>
    <p:extLst>
      <p:ext uri="{BB962C8B-B14F-4D97-AF65-F5344CB8AC3E}">
        <p14:creationId xmlns:p14="http://schemas.microsoft.com/office/powerpoint/2010/main" val="191286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Budgeting Guidelines</a:t>
            </a:r>
          </a:p>
        </p:txBody>
      </p:sp>
      <p:sp>
        <p:nvSpPr>
          <p:cNvPr id="3" name="Content Placeholder 2"/>
          <p:cNvSpPr>
            <a:spLocks noGrp="1"/>
          </p:cNvSpPr>
          <p:nvPr>
            <p:ph idx="1"/>
          </p:nvPr>
        </p:nvSpPr>
        <p:spPr>
          <a:xfrm>
            <a:off x="381000" y="1482687"/>
            <a:ext cx="8229600" cy="4114800"/>
          </a:xfrm>
        </p:spPr>
        <p:txBody>
          <a:bodyPr/>
          <a:lstStyle/>
          <a:p>
            <a:r>
              <a:rPr lang="en-US" dirty="0"/>
              <a:t>Current Unrestricted</a:t>
            </a:r>
          </a:p>
          <a:p>
            <a:pPr lvl="1"/>
            <a:r>
              <a:rPr lang="en-US" dirty="0"/>
              <a:t>Receive budget allocation and all dollars need to be budgeted to match that allocation</a:t>
            </a:r>
          </a:p>
          <a:p>
            <a:r>
              <a:rPr lang="en-US" dirty="0"/>
              <a:t>Other Fund Types</a:t>
            </a:r>
          </a:p>
          <a:p>
            <a:pPr lvl="1"/>
            <a:r>
              <a:rPr lang="en-US" dirty="0"/>
              <a:t>Budget what you believe you will receive in revenue and what you believe you will expend</a:t>
            </a:r>
          </a:p>
          <a:p>
            <a:r>
              <a:rPr lang="en-US" dirty="0"/>
              <a:t>Grants are not budgeted through this process</a:t>
            </a:r>
          </a:p>
        </p:txBody>
      </p:sp>
    </p:spTree>
    <p:extLst>
      <p:ext uri="{BB962C8B-B14F-4D97-AF65-F5344CB8AC3E}">
        <p14:creationId xmlns:p14="http://schemas.microsoft.com/office/powerpoint/2010/main" val="219169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Budget Entry Process</a:t>
            </a:r>
            <a:endParaRPr lang="en-US" sz="4000" dirty="0"/>
          </a:p>
        </p:txBody>
      </p:sp>
      <p:sp>
        <p:nvSpPr>
          <p:cNvPr id="3" name="Content Placeholder 2"/>
          <p:cNvSpPr>
            <a:spLocks noGrp="1"/>
          </p:cNvSpPr>
          <p:nvPr>
            <p:ph idx="1"/>
          </p:nvPr>
        </p:nvSpPr>
        <p:spPr>
          <a:xfrm>
            <a:off x="457200" y="1600200"/>
            <a:ext cx="8077200" cy="4114800"/>
          </a:xfrm>
        </p:spPr>
        <p:txBody>
          <a:bodyPr/>
          <a:lstStyle/>
          <a:p>
            <a:r>
              <a:rPr lang="en-US" dirty="0"/>
              <a:t>Budgets completed at index level</a:t>
            </a:r>
          </a:p>
          <a:p>
            <a:r>
              <a:rPr lang="en-US" dirty="0"/>
              <a:t>Position budgets are pre-loaded into Labor Plan files in MSU Budget by the Budget Office</a:t>
            </a:r>
          </a:p>
          <a:p>
            <a:r>
              <a:rPr lang="en-US" dirty="0"/>
              <a:t>Operations budgets are completed in Budget by Index files in MSU Budget</a:t>
            </a:r>
          </a:p>
          <a:p>
            <a:r>
              <a:rPr lang="en-US" dirty="0"/>
              <a:t>Limited licenses so this is now being completed primarily at the college/unit</a:t>
            </a:r>
          </a:p>
          <a:p>
            <a:pPr marL="0" indent="0">
              <a:buNone/>
            </a:pPr>
            <a:endParaRPr lang="en-US" dirty="0"/>
          </a:p>
        </p:txBody>
      </p:sp>
    </p:spTree>
    <p:extLst>
      <p:ext uri="{BB962C8B-B14F-4D97-AF65-F5344CB8AC3E}">
        <p14:creationId xmlns:p14="http://schemas.microsoft.com/office/powerpoint/2010/main" val="41373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609600"/>
            <a:ext cx="10515600" cy="8540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34"/>
                <a:cs typeface="Geneva" pitchFamily="34"/>
              </a:defRPr>
            </a:lvl2pPr>
            <a:lvl3pPr algn="ctr" rtl="0" eaLnBrk="0" fontAlgn="base" hangingPunct="0">
              <a:spcBef>
                <a:spcPct val="0"/>
              </a:spcBef>
              <a:spcAft>
                <a:spcPct val="0"/>
              </a:spcAft>
              <a:defRPr sz="4400">
                <a:solidFill>
                  <a:schemeClr val="tx2"/>
                </a:solidFill>
                <a:latin typeface="Arial" charset="0"/>
                <a:ea typeface="Geneva" pitchFamily="34"/>
                <a:cs typeface="Geneva" pitchFamily="34"/>
              </a:defRPr>
            </a:lvl3pPr>
            <a:lvl4pPr algn="ctr" rtl="0" eaLnBrk="0" fontAlgn="base" hangingPunct="0">
              <a:spcBef>
                <a:spcPct val="0"/>
              </a:spcBef>
              <a:spcAft>
                <a:spcPct val="0"/>
              </a:spcAft>
              <a:defRPr sz="4400">
                <a:solidFill>
                  <a:schemeClr val="tx2"/>
                </a:solidFill>
                <a:latin typeface="Arial" charset="0"/>
                <a:ea typeface="Geneva" pitchFamily="34"/>
                <a:cs typeface="Geneva" pitchFamily="34"/>
              </a:defRPr>
            </a:lvl4pPr>
            <a:lvl5pPr algn="ctr" rtl="0" eaLnBrk="0" fontAlgn="base" hangingPunct="0">
              <a:spcBef>
                <a:spcPct val="0"/>
              </a:spcBef>
              <a:spcAft>
                <a:spcPct val="0"/>
              </a:spcAft>
              <a:defRPr sz="4400">
                <a:solidFill>
                  <a:schemeClr val="tx2"/>
                </a:solidFill>
                <a:latin typeface="Arial" charset="0"/>
                <a:ea typeface="Geneva" pitchFamily="34"/>
                <a:cs typeface="Geneva" pitchFamily="34"/>
              </a:defRPr>
            </a:lvl5pPr>
            <a:lvl6pPr marL="457200" algn="ctr" rtl="0" fontAlgn="base">
              <a:spcBef>
                <a:spcPct val="0"/>
              </a:spcBef>
              <a:spcAft>
                <a:spcPct val="0"/>
              </a:spcAft>
              <a:defRPr sz="4400">
                <a:solidFill>
                  <a:schemeClr val="tx2"/>
                </a:solidFill>
                <a:latin typeface="Arial" charset="0"/>
                <a:ea typeface="Geneva" pitchFamily="34"/>
                <a:cs typeface="Geneva" pitchFamily="34"/>
              </a:defRPr>
            </a:lvl6pPr>
            <a:lvl7pPr marL="914400" algn="ctr" rtl="0" fontAlgn="base">
              <a:spcBef>
                <a:spcPct val="0"/>
              </a:spcBef>
              <a:spcAft>
                <a:spcPct val="0"/>
              </a:spcAft>
              <a:defRPr sz="4400">
                <a:solidFill>
                  <a:schemeClr val="tx2"/>
                </a:solidFill>
                <a:latin typeface="Arial" charset="0"/>
                <a:ea typeface="Geneva" pitchFamily="34"/>
                <a:cs typeface="Geneva" pitchFamily="34"/>
              </a:defRPr>
            </a:lvl7pPr>
            <a:lvl8pPr marL="1371600" algn="ctr" rtl="0" fontAlgn="base">
              <a:spcBef>
                <a:spcPct val="0"/>
              </a:spcBef>
              <a:spcAft>
                <a:spcPct val="0"/>
              </a:spcAft>
              <a:defRPr sz="4400">
                <a:solidFill>
                  <a:schemeClr val="tx2"/>
                </a:solidFill>
                <a:latin typeface="Arial" charset="0"/>
                <a:ea typeface="Geneva" pitchFamily="34"/>
                <a:cs typeface="Geneva" pitchFamily="34"/>
              </a:defRPr>
            </a:lvl8pPr>
            <a:lvl9pPr marL="1828800" algn="ctr" rtl="0" fontAlgn="base">
              <a:spcBef>
                <a:spcPct val="0"/>
              </a:spcBef>
              <a:spcAft>
                <a:spcPct val="0"/>
              </a:spcAft>
              <a:defRPr sz="4400">
                <a:solidFill>
                  <a:schemeClr val="tx2"/>
                </a:solidFill>
                <a:latin typeface="Arial" charset="0"/>
                <a:ea typeface="Geneva" pitchFamily="34"/>
                <a:cs typeface="Geneva" pitchFamily="34"/>
              </a:defRPr>
            </a:lvl9pPr>
          </a:lstStyle>
          <a:p>
            <a:r>
              <a:rPr lang="en-US" sz="3600" kern="0" dirty="0"/>
              <a:t>Office of Sponsored Programs Budgets</a:t>
            </a:r>
          </a:p>
        </p:txBody>
      </p:sp>
      <p:sp>
        <p:nvSpPr>
          <p:cNvPr id="3" name="Content Placeholder 2"/>
          <p:cNvSpPr txBox="1">
            <a:spLocks/>
          </p:cNvSpPr>
          <p:nvPr/>
        </p:nvSpPr>
        <p:spPr>
          <a:xfrm>
            <a:off x="381000" y="1524000"/>
            <a:ext cx="8229600" cy="4351338"/>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FontTx/>
              <a:buNone/>
            </a:pPr>
            <a:r>
              <a:rPr lang="en-US" kern="0" dirty="0"/>
              <a:t>OSP manages and provides general oversight for all budget functions related to sponsored programs or any activity, research or otherwise, that is funded by an external source such as a federal, state, or private organization.</a:t>
            </a:r>
          </a:p>
          <a:p>
            <a:pPr marL="0" indent="0">
              <a:buFontTx/>
              <a:buNone/>
            </a:pPr>
            <a:endParaRPr lang="en-US" kern="0" dirty="0"/>
          </a:p>
          <a:p>
            <a:r>
              <a:rPr lang="en-US" kern="0" dirty="0"/>
              <a:t>May not follow State Fiscal Year and can be multi year</a:t>
            </a:r>
          </a:p>
          <a:p>
            <a:r>
              <a:rPr lang="en-US" kern="0" dirty="0"/>
              <a:t>May be subjected to additional restrictions</a:t>
            </a:r>
          </a:p>
          <a:p>
            <a:r>
              <a:rPr lang="en-US" kern="0" dirty="0"/>
              <a:t>Vary by funding agency</a:t>
            </a:r>
          </a:p>
          <a:p>
            <a:pPr lvl="1"/>
            <a:r>
              <a:rPr lang="en-US" kern="0" dirty="0"/>
              <a:t>Different budget categories</a:t>
            </a:r>
          </a:p>
          <a:p>
            <a:pPr lvl="1"/>
            <a:r>
              <a:rPr lang="en-US" kern="0" dirty="0"/>
              <a:t>Different formats</a:t>
            </a:r>
          </a:p>
          <a:p>
            <a:pPr lvl="1"/>
            <a:endParaRPr lang="en-US" kern="0" dirty="0"/>
          </a:p>
          <a:p>
            <a:endParaRPr lang="en-US" kern="0" dirty="0"/>
          </a:p>
          <a:p>
            <a:pPr lvl="1"/>
            <a:endParaRPr lang="en-US" kern="0" dirty="0"/>
          </a:p>
        </p:txBody>
      </p:sp>
    </p:spTree>
    <p:extLst>
      <p:ext uri="{BB962C8B-B14F-4D97-AF65-F5344CB8AC3E}">
        <p14:creationId xmlns:p14="http://schemas.microsoft.com/office/powerpoint/2010/main" val="172915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769499" cy="769441"/>
          </a:xfrm>
          <a:prstGeom prst="rect">
            <a:avLst/>
          </a:prstGeom>
        </p:spPr>
        <p:txBody>
          <a:bodyPr wrap="none">
            <a:spAutoFit/>
          </a:bodyPr>
          <a:lstStyle/>
          <a:p>
            <a:r>
              <a:rPr lang="en-US" sz="4400" dirty="0"/>
              <a:t>Office of Sponsored Programs</a:t>
            </a:r>
          </a:p>
        </p:txBody>
      </p:sp>
      <p:sp>
        <p:nvSpPr>
          <p:cNvPr id="3" name="Content Placeholder 2"/>
          <p:cNvSpPr txBox="1">
            <a:spLocks/>
          </p:cNvSpPr>
          <p:nvPr/>
        </p:nvSpPr>
        <p:spPr>
          <a:xfrm>
            <a:off x="838200" y="1825625"/>
            <a:ext cx="7848600"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FontTx/>
              <a:buNone/>
            </a:pPr>
            <a:r>
              <a:rPr lang="en-US" sz="2800" kern="0" dirty="0"/>
              <a:t>If you have a question regarding funds handled through OSP, please contact your department’s fiscal manager (FM).</a:t>
            </a:r>
          </a:p>
          <a:p>
            <a:pPr marL="0" indent="0">
              <a:buFontTx/>
              <a:buNone/>
            </a:pPr>
            <a:endParaRPr lang="en-US" sz="2800" kern="0" dirty="0"/>
          </a:p>
          <a:p>
            <a:pPr marL="0" indent="0">
              <a:buFontTx/>
              <a:buNone/>
            </a:pPr>
            <a:r>
              <a:rPr lang="en-US" sz="2800" kern="0" dirty="0"/>
              <a:t>OSP main line: 994-2381</a:t>
            </a:r>
          </a:p>
          <a:p>
            <a:pPr marL="0" indent="0">
              <a:buFontTx/>
              <a:buNone/>
            </a:pPr>
            <a:r>
              <a:rPr lang="en-US" sz="2800" kern="0" dirty="0"/>
              <a:t>Website: </a:t>
            </a:r>
            <a:r>
              <a:rPr lang="en-US" sz="2800" kern="0" dirty="0">
                <a:hlinkClick r:id="rId2"/>
              </a:rPr>
              <a:t>http://www.montana.edu/research/osp/</a:t>
            </a:r>
            <a:r>
              <a:rPr lang="en-US" sz="2800" kern="0" dirty="0"/>
              <a:t>	</a:t>
            </a:r>
          </a:p>
          <a:p>
            <a:pPr marL="0" indent="0">
              <a:buFontTx/>
              <a:buNone/>
            </a:pPr>
            <a:endParaRPr lang="en-US" kern="0" dirty="0"/>
          </a:p>
        </p:txBody>
      </p:sp>
    </p:spTree>
    <p:extLst>
      <p:ext uri="{BB962C8B-B14F-4D97-AF65-F5344CB8AC3E}">
        <p14:creationId xmlns:p14="http://schemas.microsoft.com/office/powerpoint/2010/main" val="79463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solidFill>
                  <a:schemeClr val="tx1"/>
                </a:solidFill>
              </a:rPr>
              <a:t>Adjustments to Your Budget</a:t>
            </a:r>
          </a:p>
        </p:txBody>
      </p:sp>
      <p:sp>
        <p:nvSpPr>
          <p:cNvPr id="3" name="Content Placeholder 2"/>
          <p:cNvSpPr>
            <a:spLocks noGrp="1"/>
          </p:cNvSpPr>
          <p:nvPr>
            <p:ph idx="1"/>
          </p:nvPr>
        </p:nvSpPr>
        <p:spPr>
          <a:xfrm>
            <a:off x="457200" y="1600200"/>
            <a:ext cx="8229600" cy="4335137"/>
          </a:xfrm>
        </p:spPr>
        <p:txBody>
          <a:bodyPr/>
          <a:lstStyle/>
          <a:p>
            <a:r>
              <a:rPr lang="en-US" dirty="0"/>
              <a:t>After your original budget has been entered it is loaded into Banner</a:t>
            </a:r>
          </a:p>
          <a:p>
            <a:r>
              <a:rPr lang="en-US" dirty="0"/>
              <a:t>You can make adjustment to your budget throughout the year</a:t>
            </a:r>
          </a:p>
          <a:p>
            <a:r>
              <a:rPr lang="en-US" dirty="0"/>
              <a:t>There are 2 types of adjustments</a:t>
            </a:r>
          </a:p>
          <a:p>
            <a:pPr lvl="1"/>
            <a:r>
              <a:rPr lang="en-US" dirty="0"/>
              <a:t>Base Adjustments (positions are always base)</a:t>
            </a:r>
          </a:p>
          <a:p>
            <a:pPr lvl="1"/>
            <a:r>
              <a:rPr lang="en-US" dirty="0"/>
              <a:t>One Time Only adjustments</a:t>
            </a:r>
          </a:p>
        </p:txBody>
      </p:sp>
    </p:spTree>
    <p:extLst>
      <p:ext uri="{BB962C8B-B14F-4D97-AF65-F5344CB8AC3E}">
        <p14:creationId xmlns:p14="http://schemas.microsoft.com/office/powerpoint/2010/main" val="84686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solidFill>
                  <a:schemeClr val="tx1"/>
                </a:solidFill>
              </a:rPr>
              <a:t>Budget Adjustments</a:t>
            </a:r>
          </a:p>
        </p:txBody>
      </p:sp>
      <p:sp>
        <p:nvSpPr>
          <p:cNvPr id="3" name="Content Placeholder 2"/>
          <p:cNvSpPr>
            <a:spLocks noGrp="1"/>
          </p:cNvSpPr>
          <p:nvPr>
            <p:ph idx="1"/>
          </p:nvPr>
        </p:nvSpPr>
        <p:spPr>
          <a:xfrm>
            <a:off x="457200" y="1379863"/>
            <a:ext cx="8229600" cy="4335137"/>
          </a:xfrm>
        </p:spPr>
        <p:txBody>
          <a:bodyPr/>
          <a:lstStyle/>
          <a:p>
            <a:r>
              <a:rPr lang="en-US" dirty="0"/>
              <a:t>Must be done within the same fund types</a:t>
            </a:r>
          </a:p>
          <a:p>
            <a:r>
              <a:rPr lang="en-US" dirty="0"/>
              <a:t>Processed in MSU Budget</a:t>
            </a:r>
          </a:p>
          <a:p>
            <a:r>
              <a:rPr lang="en-US" dirty="0"/>
              <a:t>Each fund type must balance to zero</a:t>
            </a:r>
          </a:p>
          <a:p>
            <a:r>
              <a:rPr lang="en-US" dirty="0"/>
              <a:t>If making a base adjustment to a permanent personnel account code (i.e. 61123, 61124, etc.) this must be done through a position adjustment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4343400"/>
          </a:xfrm>
        </p:spPr>
        <p:txBody>
          <a:bodyPr/>
          <a:lstStyle/>
          <a:p>
            <a:pPr lvl="1"/>
            <a:r>
              <a:rPr lang="en-US" b="1" i="1" u="sng" dirty="0"/>
              <a:t>Base Budget Adjustments </a:t>
            </a:r>
            <a:r>
              <a:rPr lang="en-US" dirty="0"/>
              <a:t>(BD02)</a:t>
            </a:r>
          </a:p>
          <a:p>
            <a:pPr marL="457200" lvl="1" indent="0">
              <a:buNone/>
            </a:pPr>
            <a:endParaRPr lang="en-US" sz="1600" dirty="0"/>
          </a:p>
          <a:p>
            <a:pPr lvl="2"/>
            <a:r>
              <a:rPr lang="en-US" dirty="0"/>
              <a:t>Permanent changes to your base budget</a:t>
            </a:r>
          </a:p>
          <a:p>
            <a:pPr marL="914400" lvl="2" indent="0">
              <a:buNone/>
            </a:pPr>
            <a:endParaRPr lang="en-US" sz="1200" dirty="0"/>
          </a:p>
          <a:p>
            <a:pPr lvl="2"/>
            <a:r>
              <a:rPr lang="en-US" dirty="0"/>
              <a:t>For example, if you decrease your base budget by $5,000 it will continue to be $5,000 less unless another base adjustment is made</a:t>
            </a:r>
          </a:p>
          <a:p>
            <a:pPr marL="914400" lvl="2" indent="0">
              <a:buNone/>
            </a:pPr>
            <a:endParaRPr lang="en-US" sz="1200" dirty="0"/>
          </a:p>
          <a:p>
            <a:pPr lvl="2"/>
            <a:r>
              <a:rPr lang="en-US" dirty="0"/>
              <a:t>Position budgets should reflect the rate of pay of the current incumbent</a:t>
            </a:r>
          </a:p>
          <a:p>
            <a:endParaRPr lang="en-US" dirty="0"/>
          </a:p>
        </p:txBody>
      </p:sp>
      <p:sp>
        <p:nvSpPr>
          <p:cNvPr id="4" name="Title 1"/>
          <p:cNvSpPr>
            <a:spLocks noGrp="1"/>
          </p:cNvSpPr>
          <p:nvPr>
            <p:ph type="title"/>
          </p:nvPr>
        </p:nvSpPr>
        <p:spPr>
          <a:xfrm>
            <a:off x="609600" y="152400"/>
            <a:ext cx="7772400" cy="1143000"/>
          </a:xfrm>
        </p:spPr>
        <p:txBody>
          <a:bodyPr/>
          <a:lstStyle/>
          <a:p>
            <a:r>
              <a:rPr lang="en-US" dirty="0">
                <a:solidFill>
                  <a:schemeClr val="tx1"/>
                </a:solidFill>
              </a:rPr>
              <a:t>Budget Adjustments, Cont’d</a:t>
            </a:r>
          </a:p>
        </p:txBody>
      </p:sp>
    </p:spTree>
    <p:extLst>
      <p:ext uri="{BB962C8B-B14F-4D97-AF65-F5344CB8AC3E}">
        <p14:creationId xmlns:p14="http://schemas.microsoft.com/office/powerpoint/2010/main" val="181908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by Position Report</a:t>
            </a:r>
          </a:p>
        </p:txBody>
      </p:sp>
      <p:pic>
        <p:nvPicPr>
          <p:cNvPr id="4" name="Content Placeholder 3"/>
          <p:cNvPicPr>
            <a:picLocks noGrp="1" noChangeAspect="1"/>
          </p:cNvPicPr>
          <p:nvPr>
            <p:ph idx="1"/>
          </p:nvPr>
        </p:nvPicPr>
        <p:blipFill rotWithShape="1">
          <a:blip r:embed="rId2"/>
          <a:srcRect t="18355" r="95661" b="39102"/>
          <a:stretch/>
        </p:blipFill>
        <p:spPr>
          <a:xfrm>
            <a:off x="2324100" y="1822704"/>
            <a:ext cx="685800" cy="3783903"/>
          </a:xfrm>
          <a:prstGeom prst="rect">
            <a:avLst/>
          </a:prstGeom>
        </p:spPr>
      </p:pic>
      <p:pic>
        <p:nvPicPr>
          <p:cNvPr id="5" name="Picture 4"/>
          <p:cNvPicPr>
            <a:picLocks noChangeAspect="1"/>
          </p:cNvPicPr>
          <p:nvPr/>
        </p:nvPicPr>
        <p:blipFill rotWithShape="1">
          <a:blip r:embed="rId2"/>
          <a:srcRect l="16667" t="18387" r="62500" b="38931"/>
          <a:stretch/>
        </p:blipFill>
        <p:spPr>
          <a:xfrm>
            <a:off x="2933700" y="1828800"/>
            <a:ext cx="3276600" cy="3777808"/>
          </a:xfrm>
          <a:prstGeom prst="rect">
            <a:avLst/>
          </a:prstGeom>
        </p:spPr>
      </p:pic>
    </p:spTree>
    <p:extLst>
      <p:ext uri="{BB962C8B-B14F-4D97-AF65-F5344CB8AC3E}">
        <p14:creationId xmlns:p14="http://schemas.microsoft.com/office/powerpoint/2010/main" val="36259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382000" cy="4724400"/>
          </a:xfrm>
        </p:spPr>
        <p:txBody>
          <a:bodyPr/>
          <a:lstStyle/>
          <a:p>
            <a:pPr lvl="1"/>
            <a:r>
              <a:rPr lang="en-US" sz="2600" b="1" i="1" u="sng" dirty="0"/>
              <a:t>One-Time-Only (OTO) Adjustments </a:t>
            </a:r>
            <a:r>
              <a:rPr lang="en-US" sz="2600" dirty="0"/>
              <a:t>(BD04)</a:t>
            </a:r>
          </a:p>
          <a:p>
            <a:pPr marL="457200" lvl="1" indent="0">
              <a:buNone/>
            </a:pPr>
            <a:endParaRPr lang="en-US" sz="1600" dirty="0"/>
          </a:p>
          <a:p>
            <a:pPr lvl="2"/>
            <a:r>
              <a:rPr lang="en-US" dirty="0"/>
              <a:t>Happen on a one-time only basis within a specific fiscal year</a:t>
            </a:r>
          </a:p>
          <a:p>
            <a:pPr marL="914400" lvl="2" indent="0">
              <a:buNone/>
            </a:pPr>
            <a:endParaRPr lang="en-US" sz="1200" dirty="0"/>
          </a:p>
          <a:p>
            <a:pPr lvl="2"/>
            <a:r>
              <a:rPr lang="en-US" dirty="0"/>
              <a:t>For example, if a commitment is made by the Provost for $5,000 to support a project, your budget will increase only for the fiscal year in which the adjustment is made</a:t>
            </a:r>
          </a:p>
          <a:p>
            <a:pPr marL="914400" lvl="2" indent="0">
              <a:buNone/>
            </a:pPr>
            <a:endParaRPr lang="en-US" sz="1200" dirty="0"/>
          </a:p>
          <a:p>
            <a:pPr lvl="2"/>
            <a:r>
              <a:rPr lang="en-US" dirty="0"/>
              <a:t>Reflected in the Revised Budget column on the Operating Ledger Summary</a:t>
            </a:r>
          </a:p>
          <a:p>
            <a:endParaRPr lang="en-US" dirty="0"/>
          </a:p>
        </p:txBody>
      </p:sp>
      <p:sp>
        <p:nvSpPr>
          <p:cNvPr id="4" name="Title 1"/>
          <p:cNvSpPr>
            <a:spLocks noGrp="1"/>
          </p:cNvSpPr>
          <p:nvPr>
            <p:ph type="title"/>
          </p:nvPr>
        </p:nvSpPr>
        <p:spPr>
          <a:xfrm>
            <a:off x="685800" y="304800"/>
            <a:ext cx="7772400" cy="1143000"/>
          </a:xfrm>
        </p:spPr>
        <p:txBody>
          <a:bodyPr/>
          <a:lstStyle/>
          <a:p>
            <a:r>
              <a:rPr lang="en-US" dirty="0">
                <a:solidFill>
                  <a:schemeClr val="tx1"/>
                </a:solidFill>
              </a:rPr>
              <a:t>Budget Adjustments, Cont’d</a:t>
            </a:r>
          </a:p>
        </p:txBody>
      </p:sp>
    </p:spTree>
    <p:extLst>
      <p:ext uri="{BB962C8B-B14F-4D97-AF65-F5344CB8AC3E}">
        <p14:creationId xmlns:p14="http://schemas.microsoft.com/office/powerpoint/2010/main" val="325480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Agenda</a:t>
            </a:r>
          </a:p>
        </p:txBody>
      </p:sp>
      <p:sp>
        <p:nvSpPr>
          <p:cNvPr id="3" name="Content Placeholder 2"/>
          <p:cNvSpPr>
            <a:spLocks noGrp="1"/>
          </p:cNvSpPr>
          <p:nvPr>
            <p:ph idx="1"/>
          </p:nvPr>
        </p:nvSpPr>
        <p:spPr>
          <a:xfrm>
            <a:off x="685800" y="1752600"/>
            <a:ext cx="7772400" cy="4114800"/>
          </a:xfrm>
        </p:spPr>
        <p:txBody>
          <a:bodyPr/>
          <a:lstStyle/>
          <a:p>
            <a:r>
              <a:rPr lang="en-US" sz="2400" dirty="0"/>
              <a:t>Banner Fund Type Descriptions</a:t>
            </a:r>
          </a:p>
          <a:p>
            <a:r>
              <a:rPr lang="en-US" sz="2400" dirty="0"/>
              <a:t>Budget Cycle</a:t>
            </a:r>
          </a:p>
          <a:p>
            <a:r>
              <a:rPr lang="en-US" sz="2400" dirty="0"/>
              <a:t>Budgeting and Adjusting Budgets</a:t>
            </a:r>
          </a:p>
          <a:p>
            <a:pPr lvl="1"/>
            <a:r>
              <a:rPr lang="en-US" sz="2400" dirty="0"/>
              <a:t>Current Unrestricted &amp; Other Fund Types</a:t>
            </a:r>
          </a:p>
          <a:p>
            <a:pPr lvl="1"/>
            <a:r>
              <a:rPr lang="en-US" sz="2400" dirty="0"/>
              <a:t>Grant Funds</a:t>
            </a:r>
          </a:p>
          <a:p>
            <a:r>
              <a:rPr lang="en-US" sz="2400" dirty="0"/>
              <a:t>Reviewing budgets &amp; budget-to-actual in Banner</a:t>
            </a:r>
          </a:p>
          <a:p>
            <a:r>
              <a:rPr lang="en-US" sz="2400" dirty="0"/>
              <a:t>CatBooks budgeting</a:t>
            </a:r>
          </a:p>
          <a:p>
            <a:r>
              <a:rPr lang="en-US" sz="2400" dirty="0"/>
              <a:t>Moving money across the University</a:t>
            </a:r>
          </a:p>
          <a:p>
            <a:r>
              <a:rPr lang="en-US" sz="2400" dirty="0"/>
              <a:t>Moving money from Foundation</a:t>
            </a:r>
          </a:p>
          <a:p>
            <a:pPr marL="0" indent="0">
              <a:buNone/>
            </a:pPr>
            <a:endParaRPr lang="en-US" dirty="0"/>
          </a:p>
          <a:p>
            <a:endParaRPr lang="en-US" dirty="0"/>
          </a:p>
        </p:txBody>
      </p:sp>
    </p:spTree>
    <p:extLst>
      <p:ext uri="{BB962C8B-B14F-4D97-AF65-F5344CB8AC3E}">
        <p14:creationId xmlns:p14="http://schemas.microsoft.com/office/powerpoint/2010/main" val="404647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solidFill>
                  <a:schemeClr val="tx1"/>
                </a:solidFill>
              </a:rPr>
              <a:t>Budget Adjustment Example</a:t>
            </a:r>
          </a:p>
        </p:txBody>
      </p:sp>
      <p:sp>
        <p:nvSpPr>
          <p:cNvPr id="3" name="Content Placeholder 2"/>
          <p:cNvSpPr>
            <a:spLocks noGrp="1"/>
          </p:cNvSpPr>
          <p:nvPr>
            <p:ph idx="1"/>
          </p:nvPr>
        </p:nvSpPr>
        <p:spPr>
          <a:xfrm>
            <a:off x="685800" y="1524000"/>
            <a:ext cx="7772400" cy="4495800"/>
          </a:xfrm>
        </p:spPr>
        <p:txBody>
          <a:bodyPr/>
          <a:lstStyle/>
          <a:p>
            <a:r>
              <a:rPr lang="en-US" dirty="0"/>
              <a:t>Base Budget at the beginning of FY19</a:t>
            </a:r>
          </a:p>
          <a:p>
            <a:pPr lvl="1"/>
            <a:r>
              <a:rPr lang="en-US" dirty="0"/>
              <a:t>$12,000</a:t>
            </a:r>
          </a:p>
          <a:p>
            <a:r>
              <a:rPr lang="en-US" dirty="0"/>
              <a:t>Base Adjustment is made for $2,000 </a:t>
            </a:r>
          </a:p>
          <a:p>
            <a:pPr lvl="1"/>
            <a:r>
              <a:rPr lang="en-US" dirty="0"/>
              <a:t> New Budget = $14,000</a:t>
            </a:r>
          </a:p>
          <a:p>
            <a:r>
              <a:rPr lang="en-US" dirty="0"/>
              <a:t>One-Time Adjustment made for $10,000</a:t>
            </a:r>
          </a:p>
          <a:p>
            <a:pPr lvl="1"/>
            <a:r>
              <a:rPr lang="en-US" dirty="0"/>
              <a:t>Budget = $24,000 for FY19 only</a:t>
            </a:r>
          </a:p>
          <a:p>
            <a:r>
              <a:rPr lang="en-US" dirty="0"/>
              <a:t>Beginning Budget in FY20 </a:t>
            </a:r>
          </a:p>
          <a:p>
            <a:pPr lvl="1"/>
            <a:r>
              <a:rPr lang="en-US" dirty="0"/>
              <a:t>$14,000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E9AF5A-6FC3-40C1-864B-2B039F5CEC43}"/>
              </a:ext>
            </a:extLst>
          </p:cNvPr>
          <p:cNvPicPr>
            <a:picLocks noChangeAspect="1"/>
          </p:cNvPicPr>
          <p:nvPr/>
        </p:nvPicPr>
        <p:blipFill>
          <a:blip r:embed="rId2"/>
          <a:stretch>
            <a:fillRect/>
          </a:stretch>
        </p:blipFill>
        <p:spPr>
          <a:xfrm>
            <a:off x="228600" y="381000"/>
            <a:ext cx="8529853" cy="5715000"/>
          </a:xfrm>
          <a:prstGeom prst="rect">
            <a:avLst/>
          </a:prstGeom>
        </p:spPr>
      </p:pic>
      <p:sp>
        <p:nvSpPr>
          <p:cNvPr id="3" name="Rectangle: Rounded Corners 2">
            <a:extLst>
              <a:ext uri="{FF2B5EF4-FFF2-40B4-BE49-F238E27FC236}">
                <a16:creationId xmlns:a16="http://schemas.microsoft.com/office/drawing/2014/main" id="{E9D1B65E-0C04-4B15-974F-C46ADB1565EC}"/>
              </a:ext>
            </a:extLst>
          </p:cNvPr>
          <p:cNvSpPr/>
          <p:nvPr/>
        </p:nvSpPr>
        <p:spPr bwMode="auto">
          <a:xfrm>
            <a:off x="1371600" y="1066800"/>
            <a:ext cx="1219200" cy="1524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Tree>
    <p:extLst>
      <p:ext uri="{BB962C8B-B14F-4D97-AF65-F5344CB8AC3E}">
        <p14:creationId xmlns:p14="http://schemas.microsoft.com/office/powerpoint/2010/main" val="293673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6044-2B37-4F96-B057-A6484187B359}"/>
              </a:ext>
            </a:extLst>
          </p:cNvPr>
          <p:cNvSpPr>
            <a:spLocks noGrp="1"/>
          </p:cNvSpPr>
          <p:nvPr>
            <p:ph type="title"/>
          </p:nvPr>
        </p:nvSpPr>
        <p:spPr/>
        <p:txBody>
          <a:bodyPr/>
          <a:lstStyle/>
          <a:p>
            <a:r>
              <a:rPr lang="en-US" sz="2800" dirty="0"/>
              <a:t>Available Balance – Current Unrestricted Index FGIBDST (only has current year information)</a:t>
            </a:r>
          </a:p>
        </p:txBody>
      </p:sp>
      <p:pic>
        <p:nvPicPr>
          <p:cNvPr id="4" name="Picture 3">
            <a:extLst>
              <a:ext uri="{FF2B5EF4-FFF2-40B4-BE49-F238E27FC236}">
                <a16:creationId xmlns:a16="http://schemas.microsoft.com/office/drawing/2014/main" id="{8D71E09D-BFE9-4D29-B1AF-DAFDCD4D278F}"/>
              </a:ext>
            </a:extLst>
          </p:cNvPr>
          <p:cNvPicPr>
            <a:picLocks noChangeAspect="1"/>
          </p:cNvPicPr>
          <p:nvPr/>
        </p:nvPicPr>
        <p:blipFill>
          <a:blip r:embed="rId2"/>
          <a:stretch>
            <a:fillRect/>
          </a:stretch>
        </p:blipFill>
        <p:spPr>
          <a:xfrm>
            <a:off x="228600" y="1752600"/>
            <a:ext cx="8458200" cy="4267200"/>
          </a:xfrm>
          <a:prstGeom prst="rect">
            <a:avLst/>
          </a:prstGeom>
        </p:spPr>
      </p:pic>
      <p:sp>
        <p:nvSpPr>
          <p:cNvPr id="7" name="Oval 6">
            <a:extLst>
              <a:ext uri="{FF2B5EF4-FFF2-40B4-BE49-F238E27FC236}">
                <a16:creationId xmlns:a16="http://schemas.microsoft.com/office/drawing/2014/main" id="{8AA93F5C-7FB5-4B2F-B9FB-DC741B85E40B}"/>
              </a:ext>
            </a:extLst>
          </p:cNvPr>
          <p:cNvSpPr/>
          <p:nvPr/>
        </p:nvSpPr>
        <p:spPr bwMode="auto">
          <a:xfrm>
            <a:off x="4114800" y="1829656"/>
            <a:ext cx="10668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
        <p:nvSpPr>
          <p:cNvPr id="8" name="Rectangle: Rounded Corners 7">
            <a:extLst>
              <a:ext uri="{FF2B5EF4-FFF2-40B4-BE49-F238E27FC236}">
                <a16:creationId xmlns:a16="http://schemas.microsoft.com/office/drawing/2014/main" id="{9EC4A5C2-9A50-484D-8FBD-855182C081E7}"/>
              </a:ext>
            </a:extLst>
          </p:cNvPr>
          <p:cNvSpPr/>
          <p:nvPr/>
        </p:nvSpPr>
        <p:spPr bwMode="auto">
          <a:xfrm>
            <a:off x="8001000" y="5638800"/>
            <a:ext cx="685800" cy="228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Arial" charset="0"/>
              <a:ea typeface="Geneva" pitchFamily="34"/>
              <a:cs typeface="Geneva" pitchFamily="34"/>
            </a:endParaRPr>
          </a:p>
        </p:txBody>
      </p:sp>
      <p:sp>
        <p:nvSpPr>
          <p:cNvPr id="9" name="TextBox 8">
            <a:extLst>
              <a:ext uri="{FF2B5EF4-FFF2-40B4-BE49-F238E27FC236}">
                <a16:creationId xmlns:a16="http://schemas.microsoft.com/office/drawing/2014/main" id="{EB094592-4BEF-4603-8263-7F76190248B8}"/>
              </a:ext>
            </a:extLst>
          </p:cNvPr>
          <p:cNvSpPr txBox="1"/>
          <p:nvPr/>
        </p:nvSpPr>
        <p:spPr>
          <a:xfrm>
            <a:off x="5181600" y="2027213"/>
            <a:ext cx="2590800" cy="246221"/>
          </a:xfrm>
          <a:prstGeom prst="rect">
            <a:avLst/>
          </a:prstGeom>
          <a:noFill/>
        </p:spPr>
        <p:txBody>
          <a:bodyPr wrap="square" rtlCol="0">
            <a:spAutoFit/>
          </a:bodyPr>
          <a:lstStyle/>
          <a:p>
            <a:r>
              <a:rPr lang="en-US" sz="1000" dirty="0">
                <a:solidFill>
                  <a:srgbClr val="FF0000"/>
                </a:solidFill>
              </a:rPr>
              <a:t>Uncheck include revenue from first screen</a:t>
            </a:r>
          </a:p>
        </p:txBody>
      </p:sp>
      <p:sp>
        <p:nvSpPr>
          <p:cNvPr id="10" name="Rectangle 9">
            <a:extLst>
              <a:ext uri="{FF2B5EF4-FFF2-40B4-BE49-F238E27FC236}">
                <a16:creationId xmlns:a16="http://schemas.microsoft.com/office/drawing/2014/main" id="{6C111CA0-F963-4649-86AA-575FDDAD0A52}"/>
              </a:ext>
            </a:extLst>
          </p:cNvPr>
          <p:cNvSpPr/>
          <p:nvPr/>
        </p:nvSpPr>
        <p:spPr bwMode="auto">
          <a:xfrm>
            <a:off x="2514600" y="2001320"/>
            <a:ext cx="609600" cy="1322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
        <p:nvSpPr>
          <p:cNvPr id="11" name="Rectangle: Rounded Corners 10">
            <a:extLst>
              <a:ext uri="{FF2B5EF4-FFF2-40B4-BE49-F238E27FC236}">
                <a16:creationId xmlns:a16="http://schemas.microsoft.com/office/drawing/2014/main" id="{7EF9CDC3-3C45-4751-8A40-F3CAAC665B9C}"/>
              </a:ext>
            </a:extLst>
          </p:cNvPr>
          <p:cNvSpPr/>
          <p:nvPr/>
        </p:nvSpPr>
        <p:spPr bwMode="auto">
          <a:xfrm>
            <a:off x="990600" y="2133600"/>
            <a:ext cx="685800" cy="13227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
        <p:nvSpPr>
          <p:cNvPr id="13" name="TextBox 12">
            <a:extLst>
              <a:ext uri="{FF2B5EF4-FFF2-40B4-BE49-F238E27FC236}">
                <a16:creationId xmlns:a16="http://schemas.microsoft.com/office/drawing/2014/main" id="{5A5C25DF-DCEF-424A-8CB6-3727ACF05B15}"/>
              </a:ext>
            </a:extLst>
          </p:cNvPr>
          <p:cNvSpPr txBox="1"/>
          <p:nvPr/>
        </p:nvSpPr>
        <p:spPr>
          <a:xfrm>
            <a:off x="5791200" y="6019800"/>
            <a:ext cx="2895600" cy="461665"/>
          </a:xfrm>
          <a:prstGeom prst="rect">
            <a:avLst/>
          </a:prstGeom>
          <a:noFill/>
        </p:spPr>
        <p:txBody>
          <a:bodyPr wrap="square" rtlCol="0">
            <a:spAutoFit/>
          </a:bodyPr>
          <a:lstStyle/>
          <a:p>
            <a:endParaRPr lang="en-US" dirty="0"/>
          </a:p>
        </p:txBody>
      </p:sp>
      <p:sp>
        <p:nvSpPr>
          <p:cNvPr id="14" name="Rectangle 2">
            <a:extLst>
              <a:ext uri="{FF2B5EF4-FFF2-40B4-BE49-F238E27FC236}">
                <a16:creationId xmlns:a16="http://schemas.microsoft.com/office/drawing/2014/main" id="{5A5FE64F-9E5D-4A2A-9DA4-E708B9B6BDEB}"/>
              </a:ext>
            </a:extLst>
          </p:cNvPr>
          <p:cNvSpPr>
            <a:spLocks noChangeArrowheads="1"/>
          </p:cNvSpPr>
          <p:nvPr/>
        </p:nvSpPr>
        <p:spPr bwMode="auto">
          <a:xfrm>
            <a:off x="4007349" y="6032697"/>
            <a:ext cx="4939301" cy="445159"/>
          </a:xfrm>
          <a:prstGeom prst="rect">
            <a:avLst/>
          </a:prstGeom>
          <a:solidFill>
            <a:srgbClr val="FFFFFF"/>
          </a:solidFill>
          <a:ln w="635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rPr>
              <a:t>For General Operating indexes this represents the amount left to be spent for the fiscal year</a:t>
            </a:r>
            <a:r>
              <a:rPr kumimoji="0" lang="en-US" altLang="en-US" sz="1100" b="0" i="0" u="none" strike="noStrike" cap="none" normalizeH="0" baseline="0" dirty="0">
                <a:ln>
                  <a:noFill/>
                </a:ln>
                <a:solidFill>
                  <a:schemeClr val="tx1"/>
                </a:solidFill>
                <a:effectLst/>
                <a:latin typeface="Calibri" panose="020F0502020204030204" pitchFamily="34" charset="0"/>
              </a:rPr>
              <a:t>.   Balance = Budget-(</a:t>
            </a:r>
            <a:r>
              <a:rPr kumimoji="0" lang="en-US" altLang="en-US" sz="1100" b="0" i="0" u="none" strike="noStrike" cap="none" normalizeH="0" baseline="0" dirty="0" err="1">
                <a:ln>
                  <a:noFill/>
                </a:ln>
                <a:solidFill>
                  <a:schemeClr val="tx1"/>
                </a:solidFill>
                <a:effectLst/>
                <a:latin typeface="Calibri" panose="020F0502020204030204" pitchFamily="34" charset="0"/>
              </a:rPr>
              <a:t>YTD+Commitments</a:t>
            </a:r>
            <a:r>
              <a:rPr kumimoji="0" lang="en-US" altLang="en-US" sz="1100" b="0" i="0" u="none" strike="noStrike" cap="none" normalizeH="0" baseline="0" dirty="0">
                <a:ln>
                  <a:noFill/>
                </a:ln>
                <a:solidFill>
                  <a:schemeClr val="tx1"/>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660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62" y="148975"/>
            <a:ext cx="7772400" cy="1143000"/>
          </a:xfrm>
        </p:spPr>
        <p:txBody>
          <a:bodyPr/>
          <a:lstStyle/>
          <a:p>
            <a:r>
              <a:rPr lang="en-US" sz="2800" dirty="0"/>
              <a:t>Fund Balance / Available Cash – Other Funds FGITBSR (includes prior year fund balance)</a:t>
            </a:r>
          </a:p>
        </p:txBody>
      </p:sp>
      <p:pic>
        <p:nvPicPr>
          <p:cNvPr id="10" name="Picture 9">
            <a:extLst>
              <a:ext uri="{FF2B5EF4-FFF2-40B4-BE49-F238E27FC236}">
                <a16:creationId xmlns:a16="http://schemas.microsoft.com/office/drawing/2014/main" id="{9505AEC8-16AE-4AFB-98CC-FF05E468A62F}"/>
              </a:ext>
            </a:extLst>
          </p:cNvPr>
          <p:cNvPicPr>
            <a:picLocks noChangeAspect="1"/>
          </p:cNvPicPr>
          <p:nvPr/>
        </p:nvPicPr>
        <p:blipFill>
          <a:blip r:embed="rId2"/>
          <a:stretch>
            <a:fillRect/>
          </a:stretch>
        </p:blipFill>
        <p:spPr>
          <a:xfrm>
            <a:off x="228600" y="1555867"/>
            <a:ext cx="8686800" cy="4066490"/>
          </a:xfrm>
          <a:prstGeom prst="rect">
            <a:avLst/>
          </a:prstGeom>
        </p:spPr>
      </p:pic>
      <p:sp>
        <p:nvSpPr>
          <p:cNvPr id="6" name="Oval 5"/>
          <p:cNvSpPr/>
          <p:nvPr/>
        </p:nvSpPr>
        <p:spPr bwMode="auto">
          <a:xfrm>
            <a:off x="7391400" y="2353463"/>
            <a:ext cx="7620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
        <p:nvSpPr>
          <p:cNvPr id="21" name="Oval 20"/>
          <p:cNvSpPr/>
          <p:nvPr/>
        </p:nvSpPr>
        <p:spPr bwMode="auto">
          <a:xfrm flipV="1">
            <a:off x="8534399" y="2173449"/>
            <a:ext cx="381001" cy="31678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
        <p:nvSpPr>
          <p:cNvPr id="7" name="Oval 6"/>
          <p:cNvSpPr/>
          <p:nvPr/>
        </p:nvSpPr>
        <p:spPr bwMode="auto">
          <a:xfrm>
            <a:off x="7391400" y="5029200"/>
            <a:ext cx="7620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cxnSp>
        <p:nvCxnSpPr>
          <p:cNvPr id="11" name="Elbow Connector 10"/>
          <p:cNvCxnSpPr>
            <a:cxnSpLocks/>
          </p:cNvCxnSpPr>
          <p:nvPr/>
        </p:nvCxnSpPr>
        <p:spPr bwMode="auto">
          <a:xfrm rot="10800000" flipV="1">
            <a:off x="1866900" y="2353463"/>
            <a:ext cx="7048500" cy="3148562"/>
          </a:xfrm>
          <a:prstGeom prst="bentConnector3">
            <a:avLst>
              <a:gd name="adj1" fmla="val -1757"/>
            </a:avLst>
          </a:prstGeom>
          <a:solidFill>
            <a:schemeClr val="accent1"/>
          </a:solidFill>
          <a:ln w="57150" cap="flat" cmpd="sng" algn="ctr">
            <a:solidFill>
              <a:schemeClr val="tx1"/>
            </a:solidFill>
            <a:prstDash val="solid"/>
            <a:round/>
            <a:headEnd type="none" w="med" len="med"/>
            <a:tailEnd type="triangle"/>
          </a:ln>
          <a:effectLst/>
        </p:spPr>
      </p:cxnSp>
      <p:sp>
        <p:nvSpPr>
          <p:cNvPr id="9" name="Oval 8"/>
          <p:cNvSpPr/>
          <p:nvPr/>
        </p:nvSpPr>
        <p:spPr bwMode="auto">
          <a:xfrm>
            <a:off x="152400" y="5250917"/>
            <a:ext cx="1840707" cy="50221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
        <p:nvSpPr>
          <p:cNvPr id="5" name="TextBox 4"/>
          <p:cNvSpPr txBox="1"/>
          <p:nvPr/>
        </p:nvSpPr>
        <p:spPr>
          <a:xfrm>
            <a:off x="2514600" y="1803122"/>
            <a:ext cx="609600" cy="246221"/>
          </a:xfrm>
          <a:prstGeom prst="rect">
            <a:avLst/>
          </a:prstGeom>
          <a:solidFill>
            <a:schemeClr val="bg1"/>
          </a:solidFill>
        </p:spPr>
        <p:txBody>
          <a:bodyPr wrap="square" rtlCol="0">
            <a:spAutoFit/>
          </a:bodyPr>
          <a:lstStyle/>
          <a:p>
            <a:endParaRPr lang="en-US" sz="1000" dirty="0"/>
          </a:p>
        </p:txBody>
      </p:sp>
    </p:spTree>
    <p:extLst>
      <p:ext uri="{BB962C8B-B14F-4D97-AF65-F5344CB8AC3E}">
        <p14:creationId xmlns:p14="http://schemas.microsoft.com/office/powerpoint/2010/main" val="36523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Budgeting in CatBooks</a:t>
            </a:r>
          </a:p>
        </p:txBody>
      </p:sp>
      <p:sp>
        <p:nvSpPr>
          <p:cNvPr id="3" name="Content Placeholder 2"/>
          <p:cNvSpPr>
            <a:spLocks noGrp="1"/>
          </p:cNvSpPr>
          <p:nvPr>
            <p:ph idx="1"/>
          </p:nvPr>
        </p:nvSpPr>
        <p:spPr>
          <a:xfrm>
            <a:off x="685800" y="990600"/>
            <a:ext cx="7772400" cy="4953000"/>
          </a:xfrm>
        </p:spPr>
        <p:txBody>
          <a:bodyPr/>
          <a:lstStyle/>
          <a:p>
            <a:pPr marL="0" indent="0" algn="ctr">
              <a:buNone/>
            </a:pPr>
            <a:r>
              <a:rPr lang="en-US" u="sng" dirty="0"/>
              <a:t>General </a:t>
            </a:r>
            <a:r>
              <a:rPr lang="en-US" sz="2800" u="sng" dirty="0"/>
              <a:t>Operating</a:t>
            </a:r>
            <a:r>
              <a:rPr lang="en-US" u="sng" dirty="0"/>
              <a:t> (Unrestricted) Funds</a:t>
            </a:r>
          </a:p>
          <a:p>
            <a:r>
              <a:rPr lang="en-US" dirty="0">
                <a:latin typeface="Calibri" panose="020F0502020204030204" pitchFamily="34" charset="0"/>
              </a:rPr>
              <a:t>Once budget allocations have been entered into Banner, you can “Seed” your general operating budgets in CatBooks</a:t>
            </a:r>
          </a:p>
          <a:p>
            <a:r>
              <a:rPr lang="en-US" dirty="0">
                <a:latin typeface="Calibri" panose="020F0502020204030204" pitchFamily="34" charset="0"/>
              </a:rPr>
              <a:t>Go to CatBooks Menu&gt;Data Entry&gt;Index and select the index from the drop down menu </a:t>
            </a:r>
          </a:p>
          <a:p>
            <a:r>
              <a:rPr lang="en-US" dirty="0">
                <a:latin typeface="Calibri" panose="020F0502020204030204" pitchFamily="34" charset="0"/>
              </a:rPr>
              <a:t>Select </a:t>
            </a:r>
            <a:r>
              <a:rPr lang="en-US" b="1" i="1" dirty="0">
                <a:latin typeface="Calibri" panose="020F0502020204030204" pitchFamily="34" charset="0"/>
              </a:rPr>
              <a:t>Edit </a:t>
            </a:r>
          </a:p>
          <a:p>
            <a:r>
              <a:rPr lang="en-US" dirty="0">
                <a:latin typeface="Calibri" panose="020F0502020204030204" pitchFamily="34" charset="0"/>
              </a:rPr>
              <a:t>Select </a:t>
            </a:r>
            <a:r>
              <a:rPr lang="en-US" b="1" i="1" dirty="0">
                <a:latin typeface="Calibri" panose="020F0502020204030204" pitchFamily="34" charset="0"/>
              </a:rPr>
              <a:t>Seed Budget for FYXXXX</a:t>
            </a:r>
          </a:p>
          <a:p>
            <a:endParaRPr lang="en-US" dirty="0"/>
          </a:p>
          <a:p>
            <a:pPr marL="0" indent="0">
              <a:buNone/>
            </a:pPr>
            <a:endParaRPr lang="en-US" dirty="0"/>
          </a:p>
        </p:txBody>
      </p:sp>
    </p:spTree>
    <p:extLst>
      <p:ext uri="{BB962C8B-B14F-4D97-AF65-F5344CB8AC3E}">
        <p14:creationId xmlns:p14="http://schemas.microsoft.com/office/powerpoint/2010/main" val="270048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914400"/>
            <a:ext cx="8915400" cy="5014913"/>
          </a:xfrm>
          <a:prstGeom prst="rect">
            <a:avLst/>
          </a:prstGeom>
        </p:spPr>
      </p:pic>
      <p:sp>
        <p:nvSpPr>
          <p:cNvPr id="5" name="Oval 4"/>
          <p:cNvSpPr/>
          <p:nvPr/>
        </p:nvSpPr>
        <p:spPr bwMode="auto">
          <a:xfrm>
            <a:off x="1981200" y="4648200"/>
            <a:ext cx="1066800" cy="6096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Tree>
    <p:extLst>
      <p:ext uri="{BB962C8B-B14F-4D97-AF65-F5344CB8AC3E}">
        <p14:creationId xmlns:p14="http://schemas.microsoft.com/office/powerpoint/2010/main" val="1689092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9272" y="838200"/>
            <a:ext cx="8940800" cy="5029200"/>
          </a:xfrm>
          <a:prstGeom prst="rect">
            <a:avLst/>
          </a:prstGeom>
        </p:spPr>
      </p:pic>
      <p:sp>
        <p:nvSpPr>
          <p:cNvPr id="10" name="Oval 9"/>
          <p:cNvSpPr/>
          <p:nvPr/>
        </p:nvSpPr>
        <p:spPr bwMode="auto">
          <a:xfrm flipH="1">
            <a:off x="3657600" y="3200400"/>
            <a:ext cx="1478281" cy="685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Geneva" pitchFamily="34"/>
              <a:cs typeface="Geneva" pitchFamily="34"/>
            </a:endParaRPr>
          </a:p>
        </p:txBody>
      </p:sp>
    </p:spTree>
    <p:extLst>
      <p:ext uri="{BB962C8B-B14F-4D97-AF65-F5344CB8AC3E}">
        <p14:creationId xmlns:p14="http://schemas.microsoft.com/office/powerpoint/2010/main" val="74670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Budgeting in CatBooks</a:t>
            </a:r>
            <a:endParaRPr lang="en-US" sz="2000" dirty="0"/>
          </a:p>
        </p:txBody>
      </p:sp>
      <p:sp>
        <p:nvSpPr>
          <p:cNvPr id="3" name="Content Placeholder 2"/>
          <p:cNvSpPr>
            <a:spLocks noGrp="1"/>
          </p:cNvSpPr>
          <p:nvPr>
            <p:ph idx="1"/>
          </p:nvPr>
        </p:nvSpPr>
        <p:spPr>
          <a:xfrm>
            <a:off x="685800" y="1191491"/>
            <a:ext cx="7772400" cy="4953000"/>
          </a:xfrm>
        </p:spPr>
        <p:txBody>
          <a:bodyPr/>
          <a:lstStyle/>
          <a:p>
            <a:r>
              <a:rPr lang="en-US" dirty="0">
                <a:latin typeface="Calibri" panose="020F0502020204030204" pitchFamily="34" charset="0"/>
              </a:rPr>
              <a:t>Seeding your budget imports budget entries (BD01 etc.) from Banner into CatBooks</a:t>
            </a:r>
          </a:p>
          <a:p>
            <a:r>
              <a:rPr lang="en-US" u="sng" dirty="0">
                <a:latin typeface="Calibri" panose="020F0502020204030204" pitchFamily="34" charset="0"/>
              </a:rPr>
              <a:t>Only do this once for each index. Seeding your budget more than once will duplicate the budget entries in CatBooks.</a:t>
            </a:r>
          </a:p>
          <a:p>
            <a:r>
              <a:rPr lang="en-US" dirty="0">
                <a:latin typeface="Calibri" panose="020F0502020204030204" pitchFamily="34" charset="0"/>
              </a:rPr>
              <a:t>Normally done at the beginning of the fiscal year for base budget allocations.</a:t>
            </a:r>
            <a:endParaRPr lang="en-US" i="1" dirty="0">
              <a:latin typeface="Calibri" panose="020F050202020403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116304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0" t="17637"/>
          <a:stretch/>
        </p:blipFill>
        <p:spPr>
          <a:xfrm>
            <a:off x="838200" y="457200"/>
            <a:ext cx="7305675" cy="4848225"/>
          </a:xfrm>
          <a:prstGeom prst="rect">
            <a:avLst/>
          </a:prstGeom>
        </p:spPr>
      </p:pic>
      <p:sp>
        <p:nvSpPr>
          <p:cNvPr id="6" name="Title 1"/>
          <p:cNvSpPr>
            <a:spLocks noGrp="1"/>
          </p:cNvSpPr>
          <p:nvPr>
            <p:ph type="title"/>
          </p:nvPr>
        </p:nvSpPr>
        <p:spPr>
          <a:xfrm>
            <a:off x="604837" y="5305425"/>
            <a:ext cx="7772400" cy="942975"/>
          </a:xfrm>
        </p:spPr>
        <p:txBody>
          <a:bodyPr/>
          <a:lstStyle/>
          <a:p>
            <a:pPr marL="457200" indent="-457200" algn="l">
              <a:buFont typeface="Arial" panose="020B0604020202020204" pitchFamily="34" charset="0"/>
              <a:buChar char="•"/>
            </a:pPr>
            <a:r>
              <a:rPr lang="en-US" sz="3200" dirty="0"/>
              <a:t>Should match your Banner budget.</a:t>
            </a:r>
          </a:p>
        </p:txBody>
      </p:sp>
    </p:spTree>
    <p:extLst>
      <p:ext uri="{BB962C8B-B14F-4D97-AF65-F5344CB8AC3E}">
        <p14:creationId xmlns:p14="http://schemas.microsoft.com/office/powerpoint/2010/main" val="422078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Budgeting in CatBooks</a:t>
            </a:r>
            <a:endParaRPr lang="en-US" sz="2000" b="1" dirty="0"/>
          </a:p>
        </p:txBody>
      </p:sp>
      <p:sp>
        <p:nvSpPr>
          <p:cNvPr id="3" name="Content Placeholder 2"/>
          <p:cNvSpPr>
            <a:spLocks noGrp="1"/>
          </p:cNvSpPr>
          <p:nvPr>
            <p:ph idx="1"/>
          </p:nvPr>
        </p:nvSpPr>
        <p:spPr>
          <a:xfrm>
            <a:off x="685800" y="1447800"/>
            <a:ext cx="7772400" cy="4953000"/>
          </a:xfrm>
        </p:spPr>
        <p:txBody>
          <a:bodyPr/>
          <a:lstStyle/>
          <a:p>
            <a:r>
              <a:rPr lang="en-US" dirty="0">
                <a:latin typeface="Calibri" panose="020F0502020204030204" pitchFamily="34" charset="0"/>
              </a:rPr>
              <a:t>Budget adjustments/transfers are not normally seeded in CatBooks but are entered as a transactions with a 99 in the clear month field.</a:t>
            </a:r>
          </a:p>
          <a:p>
            <a:endParaRPr lang="en-US" dirty="0"/>
          </a:p>
          <a:p>
            <a:pPr marL="0" indent="0">
              <a:buNone/>
            </a:pPr>
            <a:endParaRPr lang="en-US" dirty="0"/>
          </a:p>
        </p:txBody>
      </p:sp>
    </p:spTree>
    <p:extLst>
      <p:ext uri="{BB962C8B-B14F-4D97-AF65-F5344CB8AC3E}">
        <p14:creationId xmlns:p14="http://schemas.microsoft.com/office/powerpoint/2010/main" val="304893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027"/>
            <a:ext cx="7772400" cy="1143000"/>
          </a:xfrm>
        </p:spPr>
        <p:txBody>
          <a:bodyPr/>
          <a:lstStyle/>
          <a:p>
            <a:r>
              <a:rPr lang="en-US" dirty="0"/>
              <a:t>Banner Fund Types</a:t>
            </a:r>
          </a:p>
        </p:txBody>
      </p:sp>
      <p:sp>
        <p:nvSpPr>
          <p:cNvPr id="3" name="Content Placeholder 2"/>
          <p:cNvSpPr>
            <a:spLocks noGrp="1"/>
          </p:cNvSpPr>
          <p:nvPr>
            <p:ph idx="1"/>
          </p:nvPr>
        </p:nvSpPr>
        <p:spPr>
          <a:xfrm>
            <a:off x="381000" y="1371600"/>
            <a:ext cx="8763000" cy="4495800"/>
          </a:xfrm>
        </p:spPr>
        <p:txBody>
          <a:bodyPr/>
          <a:lstStyle/>
          <a:p>
            <a:pPr>
              <a:spcBef>
                <a:spcPts val="600"/>
              </a:spcBef>
              <a:spcAft>
                <a:spcPts val="600"/>
              </a:spcAft>
            </a:pPr>
            <a:r>
              <a:rPr lang="en-US" sz="2400" dirty="0"/>
              <a:t>Current Unrestricted (General Operating)  (</a:t>
            </a:r>
            <a:r>
              <a:rPr lang="en-US" sz="2400" i="1" u="sng" dirty="0"/>
              <a:t>Index</a:t>
            </a:r>
            <a:r>
              <a:rPr lang="en-US" sz="2400" dirty="0"/>
              <a:t> starts with 40xxxx, 41xxxx, 4Axxxx, 4Rxxxx, 4Sxxxx) and Fund 411201</a:t>
            </a:r>
          </a:p>
          <a:p>
            <a:pPr>
              <a:spcBef>
                <a:spcPts val="600"/>
              </a:spcBef>
              <a:spcAft>
                <a:spcPts val="600"/>
              </a:spcAft>
            </a:pPr>
            <a:r>
              <a:rPr lang="en-US" sz="2400" dirty="0"/>
              <a:t>Restricted  (42xxxx, 4Wxxxx)</a:t>
            </a:r>
          </a:p>
          <a:p>
            <a:pPr>
              <a:spcBef>
                <a:spcPts val="600"/>
              </a:spcBef>
              <a:spcAft>
                <a:spcPts val="600"/>
              </a:spcAft>
            </a:pPr>
            <a:r>
              <a:rPr lang="en-US" sz="2400" dirty="0"/>
              <a:t>Designated  (43xxxx)</a:t>
            </a:r>
          </a:p>
          <a:p>
            <a:pPr>
              <a:spcBef>
                <a:spcPts val="600"/>
              </a:spcBef>
              <a:spcAft>
                <a:spcPts val="600"/>
              </a:spcAft>
            </a:pPr>
            <a:r>
              <a:rPr lang="en-US" sz="2400" dirty="0"/>
              <a:t>Auxiliary  (44xxxx)</a:t>
            </a:r>
          </a:p>
          <a:p>
            <a:pPr>
              <a:spcBef>
                <a:spcPts val="600"/>
              </a:spcBef>
              <a:spcAft>
                <a:spcPts val="600"/>
              </a:spcAft>
            </a:pPr>
            <a:r>
              <a:rPr lang="en-US" sz="2400" dirty="0"/>
              <a:t>Plant (</a:t>
            </a:r>
            <a:r>
              <a:rPr lang="en-US" sz="2400" i="1" u="sng" dirty="0"/>
              <a:t>Index</a:t>
            </a:r>
            <a:r>
              <a:rPr lang="en-US" sz="2400" dirty="0"/>
              <a:t> starts with 45xxxx,46xxxx) and Fund 47xxxx and 48xxxx</a:t>
            </a:r>
          </a:p>
          <a:p>
            <a:pPr>
              <a:spcBef>
                <a:spcPts val="600"/>
              </a:spcBef>
              <a:spcAft>
                <a:spcPts val="600"/>
              </a:spcAft>
            </a:pPr>
            <a:r>
              <a:rPr lang="en-US" sz="2400" dirty="0"/>
              <a:t>Other funds – Agency, Endowment, Loan, Debt</a:t>
            </a:r>
          </a:p>
          <a:p>
            <a:endParaRPr lang="en-US" dirty="0"/>
          </a:p>
        </p:txBody>
      </p:sp>
    </p:spTree>
    <p:extLst>
      <p:ext uri="{BB962C8B-B14F-4D97-AF65-F5344CB8AC3E}">
        <p14:creationId xmlns:p14="http://schemas.microsoft.com/office/powerpoint/2010/main" val="244707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Budgeting in CatBooks</a:t>
            </a:r>
            <a:endParaRPr lang="en-US" sz="2000" b="1" dirty="0"/>
          </a:p>
        </p:txBody>
      </p:sp>
      <p:sp>
        <p:nvSpPr>
          <p:cNvPr id="3" name="Content Placeholder 2"/>
          <p:cNvSpPr>
            <a:spLocks noGrp="1"/>
          </p:cNvSpPr>
          <p:nvPr>
            <p:ph idx="1"/>
          </p:nvPr>
        </p:nvSpPr>
        <p:spPr>
          <a:xfrm>
            <a:off x="685800" y="990600"/>
            <a:ext cx="7772400" cy="4953000"/>
          </a:xfrm>
        </p:spPr>
        <p:txBody>
          <a:bodyPr/>
          <a:lstStyle/>
          <a:p>
            <a:pPr marL="0" indent="0" algn="ctr">
              <a:buNone/>
            </a:pPr>
            <a:r>
              <a:rPr lang="en-US" u="sng" dirty="0"/>
              <a:t>Grant (Restricted) Funds</a:t>
            </a:r>
          </a:p>
          <a:p>
            <a:r>
              <a:rPr lang="en-US" dirty="0">
                <a:latin typeface="Calibri" panose="020F0502020204030204" pitchFamily="34" charset="0"/>
              </a:rPr>
              <a:t>You can Seed the </a:t>
            </a:r>
            <a:r>
              <a:rPr lang="en-US" u="sng" dirty="0">
                <a:latin typeface="Calibri" panose="020F0502020204030204" pitchFamily="34" charset="0"/>
              </a:rPr>
              <a:t>beginning</a:t>
            </a:r>
            <a:r>
              <a:rPr lang="en-US" dirty="0">
                <a:latin typeface="Calibri" panose="020F0502020204030204" pitchFamily="34" charset="0"/>
              </a:rPr>
              <a:t> Banner budget into CatBooks for a new grant.</a:t>
            </a:r>
          </a:p>
          <a:p>
            <a:r>
              <a:rPr lang="en-US" u="sng" dirty="0">
                <a:latin typeface="Calibri" panose="020F0502020204030204" pitchFamily="34" charset="0"/>
              </a:rPr>
              <a:t>Never Seed grant incremental budgets or budget modifications </a:t>
            </a:r>
            <a:r>
              <a:rPr lang="en-US" dirty="0">
                <a:latin typeface="Calibri" panose="020F0502020204030204" pitchFamily="34" charset="0"/>
              </a:rPr>
              <a:t>or it will double (or triple, or quadruple) your CatBooks budget.</a:t>
            </a:r>
          </a:p>
          <a:p>
            <a:r>
              <a:rPr lang="en-US" dirty="0">
                <a:latin typeface="Calibri" panose="020F0502020204030204" pitchFamily="34" charset="0"/>
              </a:rPr>
              <a:t>Incremental budgets and modifications are entered as transactions with 99 in the clear month field.</a:t>
            </a:r>
            <a:endParaRPr lang="en-US" b="1" i="1" dirty="0">
              <a:latin typeface="Calibri" panose="020F050202020403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394380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Budgeting in CatBooks</a:t>
            </a:r>
            <a:endParaRPr lang="en-US" sz="2000" b="1" dirty="0"/>
          </a:p>
        </p:txBody>
      </p:sp>
      <p:sp>
        <p:nvSpPr>
          <p:cNvPr id="3" name="Content Placeholder 2"/>
          <p:cNvSpPr>
            <a:spLocks noGrp="1"/>
          </p:cNvSpPr>
          <p:nvPr>
            <p:ph idx="1"/>
          </p:nvPr>
        </p:nvSpPr>
        <p:spPr>
          <a:xfrm>
            <a:off x="685800" y="990600"/>
            <a:ext cx="7772400" cy="4953000"/>
          </a:xfrm>
        </p:spPr>
        <p:txBody>
          <a:bodyPr/>
          <a:lstStyle/>
          <a:p>
            <a:r>
              <a:rPr lang="en-US" dirty="0">
                <a:latin typeface="Calibri" panose="020F0502020204030204" pitchFamily="34" charset="0"/>
              </a:rPr>
              <a:t>CatBooks has a function used for grants that will carry forward budgets and ITD expenditure activity from one FY to the next.</a:t>
            </a:r>
          </a:p>
          <a:p>
            <a:r>
              <a:rPr lang="en-US" dirty="0">
                <a:latin typeface="Calibri" panose="020F0502020204030204" pitchFamily="34" charset="0"/>
              </a:rPr>
              <a:t>This is done at the beginning of an FY after the prior FY has been reconciled.</a:t>
            </a:r>
          </a:p>
          <a:p>
            <a:r>
              <a:rPr lang="en-US" dirty="0">
                <a:latin typeface="Calibri" panose="020F0502020204030204" pitchFamily="34" charset="0"/>
              </a:rPr>
              <a:t>Go to CatBooks Menu&gt;Tools&gt;Carry Over.</a:t>
            </a:r>
          </a:p>
          <a:p>
            <a:r>
              <a:rPr lang="en-US" dirty="0">
                <a:latin typeface="Calibri" panose="020F0502020204030204" pitchFamily="34" charset="0"/>
              </a:rPr>
              <a:t>Read and follow the instructions carefully.</a:t>
            </a:r>
          </a:p>
          <a:p>
            <a:r>
              <a:rPr lang="en-US" dirty="0">
                <a:latin typeface="Calibri" panose="020F0502020204030204" pitchFamily="34" charset="0"/>
              </a:rPr>
              <a:t>Select </a:t>
            </a:r>
            <a:r>
              <a:rPr lang="en-US" b="1" i="1" dirty="0">
                <a:latin typeface="Calibri" panose="020F0502020204030204" pitchFamily="34" charset="0"/>
              </a:rPr>
              <a:t>Run Carryover </a:t>
            </a:r>
            <a:r>
              <a:rPr lang="en-US" dirty="0">
                <a:latin typeface="Calibri" panose="020F0502020204030204" pitchFamily="34" charset="0"/>
              </a:rPr>
              <a:t>when you’re ready.</a:t>
            </a:r>
          </a:p>
          <a:p>
            <a:pPr marL="0" indent="0">
              <a:buNone/>
            </a:pPr>
            <a:endParaRPr lang="en-US" dirty="0"/>
          </a:p>
        </p:txBody>
      </p:sp>
    </p:spTree>
    <p:extLst>
      <p:ext uri="{BB962C8B-B14F-4D97-AF65-F5344CB8AC3E}">
        <p14:creationId xmlns:p14="http://schemas.microsoft.com/office/powerpoint/2010/main" val="3454957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2400" y="13855"/>
            <a:ext cx="8918631" cy="6254037"/>
          </a:xfrm>
          <a:prstGeom prst="rect">
            <a:avLst/>
          </a:prstGeom>
        </p:spPr>
      </p:pic>
    </p:spTree>
    <p:extLst>
      <p:ext uri="{BB962C8B-B14F-4D97-AF65-F5344CB8AC3E}">
        <p14:creationId xmlns:p14="http://schemas.microsoft.com/office/powerpoint/2010/main" val="2426117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Budgeting in CatBooks</a:t>
            </a:r>
            <a:endParaRPr lang="en-US" sz="2000" b="1" dirty="0"/>
          </a:p>
        </p:txBody>
      </p:sp>
      <p:sp>
        <p:nvSpPr>
          <p:cNvPr id="3" name="Content Placeholder 2"/>
          <p:cNvSpPr>
            <a:spLocks noGrp="1"/>
          </p:cNvSpPr>
          <p:nvPr>
            <p:ph idx="1"/>
          </p:nvPr>
        </p:nvSpPr>
        <p:spPr>
          <a:xfrm>
            <a:off x="685800" y="990600"/>
            <a:ext cx="7772400" cy="4953000"/>
          </a:xfrm>
        </p:spPr>
        <p:txBody>
          <a:bodyPr/>
          <a:lstStyle/>
          <a:p>
            <a:pPr marL="0" indent="0" algn="ctr">
              <a:buNone/>
            </a:pPr>
            <a:r>
              <a:rPr lang="en-US" u="sng" dirty="0"/>
              <a:t>Designated Funds</a:t>
            </a:r>
          </a:p>
          <a:p>
            <a:r>
              <a:rPr lang="en-US" dirty="0">
                <a:latin typeface="Calibri" panose="020F0502020204030204" pitchFamily="34" charset="0"/>
              </a:rPr>
              <a:t>You can Seed the Banner budget into CatBooks for a designated fund like a General Operating Fund, but it’s rarely done.</a:t>
            </a:r>
          </a:p>
          <a:p>
            <a:r>
              <a:rPr lang="en-US" dirty="0">
                <a:latin typeface="Calibri" panose="020F0502020204030204" pitchFamily="34" charset="0"/>
              </a:rPr>
              <a:t>More commonly, departments enter their beginning cash as the budget. </a:t>
            </a:r>
          </a:p>
          <a:p>
            <a:r>
              <a:rPr lang="en-US" dirty="0">
                <a:latin typeface="Calibri" panose="020F0502020204030204" pitchFamily="34" charset="0"/>
              </a:rPr>
              <a:t>Done by entering a transaction with a clear month of 99. </a:t>
            </a:r>
            <a:endParaRPr lang="en-US" dirty="0"/>
          </a:p>
          <a:p>
            <a:pPr marL="0" indent="0">
              <a:buNone/>
            </a:pPr>
            <a:endParaRPr lang="en-US" dirty="0"/>
          </a:p>
        </p:txBody>
      </p:sp>
    </p:spTree>
    <p:extLst>
      <p:ext uri="{BB962C8B-B14F-4D97-AF65-F5344CB8AC3E}">
        <p14:creationId xmlns:p14="http://schemas.microsoft.com/office/powerpoint/2010/main" val="371127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45160"/>
            <a:ext cx="9077255" cy="5527040"/>
          </a:xfrm>
          <a:prstGeom prst="rect">
            <a:avLst/>
          </a:prstGeom>
        </p:spPr>
      </p:pic>
    </p:spTree>
    <p:extLst>
      <p:ext uri="{BB962C8B-B14F-4D97-AF65-F5344CB8AC3E}">
        <p14:creationId xmlns:p14="http://schemas.microsoft.com/office/powerpoint/2010/main" val="1630280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7692936"/>
              </p:ext>
            </p:extLst>
          </p:nvPr>
        </p:nvGraphicFramePr>
        <p:xfrm>
          <a:off x="-29547" y="228600"/>
          <a:ext cx="46482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85800" y="163286"/>
            <a:ext cx="7772400" cy="1143000"/>
          </a:xfrm>
        </p:spPr>
        <p:txBody>
          <a:bodyPr/>
          <a:lstStyle/>
          <a:p>
            <a:r>
              <a:rPr lang="en-US" sz="3200" dirty="0"/>
              <a:t>Moving $ between Fund Types</a:t>
            </a:r>
          </a:p>
        </p:txBody>
      </p:sp>
      <p:graphicFrame>
        <p:nvGraphicFramePr>
          <p:cNvPr id="6" name="Diagram 5"/>
          <p:cNvGraphicFramePr/>
          <p:nvPr>
            <p:extLst>
              <p:ext uri="{D42A27DB-BD31-4B8C-83A1-F6EECF244321}">
                <p14:modId xmlns:p14="http://schemas.microsoft.com/office/powerpoint/2010/main" val="3143787173"/>
              </p:ext>
            </p:extLst>
          </p:nvPr>
        </p:nvGraphicFramePr>
        <p:xfrm>
          <a:off x="152400" y="3429000"/>
          <a:ext cx="4191000" cy="213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040260979"/>
              </p:ext>
            </p:extLst>
          </p:nvPr>
        </p:nvGraphicFramePr>
        <p:xfrm>
          <a:off x="4697857" y="3505200"/>
          <a:ext cx="4232097" cy="2489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776239281"/>
              </p:ext>
            </p:extLst>
          </p:nvPr>
        </p:nvGraphicFramePr>
        <p:xfrm>
          <a:off x="4419600" y="228600"/>
          <a:ext cx="4572000" cy="2971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5" name="Straight Connector 4"/>
          <p:cNvCxnSpPr/>
          <p:nvPr/>
        </p:nvCxnSpPr>
        <p:spPr bwMode="auto">
          <a:xfrm>
            <a:off x="5715000" y="1306286"/>
            <a:ext cx="2791408" cy="1817914"/>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5715000" y="1306286"/>
            <a:ext cx="2667000" cy="1831133"/>
          </a:xfrm>
          <a:prstGeom prst="line">
            <a:avLst/>
          </a:prstGeom>
          <a:solidFill>
            <a:schemeClr val="accent1"/>
          </a:solidFill>
          <a:ln w="635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65138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600" dirty="0"/>
              <a:t>Moving $ between Fund Types</a:t>
            </a:r>
          </a:p>
        </p:txBody>
      </p:sp>
      <p:sp>
        <p:nvSpPr>
          <p:cNvPr id="3" name="Content Placeholder 2"/>
          <p:cNvSpPr>
            <a:spLocks noGrp="1"/>
          </p:cNvSpPr>
          <p:nvPr>
            <p:ph idx="1"/>
          </p:nvPr>
        </p:nvSpPr>
        <p:spPr>
          <a:xfrm>
            <a:off x="685800" y="1371600"/>
            <a:ext cx="7772400" cy="4419600"/>
          </a:xfrm>
        </p:spPr>
        <p:txBody>
          <a:bodyPr/>
          <a:lstStyle/>
          <a:p>
            <a:r>
              <a:rPr lang="en-US" dirty="0"/>
              <a:t>Moving budget from general fund to other fund type</a:t>
            </a:r>
          </a:p>
          <a:p>
            <a:pPr lvl="1"/>
            <a:r>
              <a:rPr lang="en-US" dirty="0"/>
              <a:t>This is more like a cash transaction</a:t>
            </a:r>
          </a:p>
          <a:p>
            <a:pPr lvl="1"/>
            <a:r>
              <a:rPr lang="en-US" dirty="0"/>
              <a:t>Use a BPA to “pay” the index.  This is how we handle catering bills</a:t>
            </a:r>
          </a:p>
          <a:p>
            <a:r>
              <a:rPr lang="en-US" dirty="0"/>
              <a:t>Deposit money into general fund</a:t>
            </a:r>
          </a:p>
          <a:p>
            <a:pPr lvl="1"/>
            <a:r>
              <a:rPr lang="en-US" dirty="0"/>
              <a:t>This is a big “no </a:t>
            </a:r>
            <a:r>
              <a:rPr lang="en-US" dirty="0" err="1"/>
              <a:t>no</a:t>
            </a:r>
            <a:r>
              <a:rPr lang="en-US" dirty="0"/>
              <a:t>”</a:t>
            </a:r>
          </a:p>
          <a:p>
            <a:pPr lvl="1"/>
            <a:r>
              <a:rPr lang="en-US" dirty="0"/>
              <a:t>Needs to be deposited in another fund type</a:t>
            </a:r>
          </a:p>
        </p:txBody>
      </p:sp>
    </p:spTree>
    <p:extLst>
      <p:ext uri="{BB962C8B-B14F-4D97-AF65-F5344CB8AC3E}">
        <p14:creationId xmlns:p14="http://schemas.microsoft.com/office/powerpoint/2010/main" val="651333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Moving $ with a JRC</a:t>
            </a:r>
          </a:p>
        </p:txBody>
      </p:sp>
      <p:sp>
        <p:nvSpPr>
          <p:cNvPr id="3" name="Content Placeholder 2"/>
          <p:cNvSpPr>
            <a:spLocks noGrp="1"/>
          </p:cNvSpPr>
          <p:nvPr>
            <p:ph idx="1"/>
          </p:nvPr>
        </p:nvSpPr>
        <p:spPr>
          <a:xfrm>
            <a:off x="685800" y="1524000"/>
            <a:ext cx="7772400" cy="4572000"/>
          </a:xfrm>
        </p:spPr>
        <p:txBody>
          <a:bodyPr/>
          <a:lstStyle/>
          <a:p>
            <a:r>
              <a:rPr lang="en-US" dirty="0"/>
              <a:t>JRC = Journal Recharge</a:t>
            </a:r>
          </a:p>
          <a:p>
            <a:pPr lvl="1"/>
            <a:r>
              <a:rPr lang="en-US" dirty="0"/>
              <a:t>For example, UIT buys a computer for a department and ‘resells’ it.  They receive recharge income (53350) and the department records the expense.</a:t>
            </a:r>
          </a:p>
          <a:p>
            <a:pPr lvl="1"/>
            <a:r>
              <a:rPr lang="en-US" dirty="0"/>
              <a:t>These entries are eliminated in the financial statements because </a:t>
            </a:r>
            <a:r>
              <a:rPr lang="en-US" i="1" u="sng" dirty="0"/>
              <a:t>money only comes into the University once</a:t>
            </a:r>
            <a:r>
              <a:rPr lang="en-US" dirty="0"/>
              <a:t>.</a:t>
            </a:r>
          </a:p>
        </p:txBody>
      </p:sp>
    </p:spTree>
    <p:extLst>
      <p:ext uri="{BB962C8B-B14F-4D97-AF65-F5344CB8AC3E}">
        <p14:creationId xmlns:p14="http://schemas.microsoft.com/office/powerpoint/2010/main" val="5760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Moving $ for Sponsorships</a:t>
            </a:r>
          </a:p>
        </p:txBody>
      </p:sp>
      <p:sp>
        <p:nvSpPr>
          <p:cNvPr id="3" name="Content Placeholder 2"/>
          <p:cNvSpPr>
            <a:spLocks noGrp="1"/>
          </p:cNvSpPr>
          <p:nvPr>
            <p:ph idx="1"/>
          </p:nvPr>
        </p:nvSpPr>
        <p:spPr>
          <a:xfrm>
            <a:off x="685800" y="1219200"/>
            <a:ext cx="7772400" cy="4114800"/>
          </a:xfrm>
        </p:spPr>
        <p:txBody>
          <a:bodyPr/>
          <a:lstStyle/>
          <a:p>
            <a:r>
              <a:rPr lang="en-US" sz="2800" dirty="0"/>
              <a:t>Sponsorship = Support for campus event</a:t>
            </a:r>
          </a:p>
          <a:p>
            <a:pPr lvl="1"/>
            <a:r>
              <a:rPr lang="en-US" dirty="0"/>
              <a:t>For example, Lilly Ledbetter-speaker</a:t>
            </a:r>
          </a:p>
          <a:p>
            <a:pPr lvl="1"/>
            <a:r>
              <a:rPr lang="en-US" dirty="0"/>
              <a:t>Department sponsors some of the costs for the event.  Depending upon funding type (both revenue and expense side), either BPA (JRC income 53350/expense 62899), a transfer (income 53975 &amp; expense 68801) or budget adjustment (between 2 general fund indexes)</a:t>
            </a:r>
          </a:p>
          <a:p>
            <a:pPr lvl="1"/>
            <a:r>
              <a:rPr lang="en-US" dirty="0"/>
              <a:t>These can be tricky!  Call UBS to discuss.</a:t>
            </a:r>
          </a:p>
        </p:txBody>
      </p:sp>
    </p:spTree>
    <p:extLst>
      <p:ext uri="{BB962C8B-B14F-4D97-AF65-F5344CB8AC3E}">
        <p14:creationId xmlns:p14="http://schemas.microsoft.com/office/powerpoint/2010/main" val="50178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60279"/>
            <a:ext cx="7772400" cy="1143000"/>
          </a:xfrm>
        </p:spPr>
        <p:txBody>
          <a:bodyPr/>
          <a:lstStyle/>
          <a:p>
            <a:r>
              <a:rPr lang="en-US" dirty="0"/>
              <a:t>Moving $ from Foundation</a:t>
            </a:r>
          </a:p>
        </p:txBody>
      </p:sp>
      <p:sp>
        <p:nvSpPr>
          <p:cNvPr id="3" name="Content Placeholder 2"/>
          <p:cNvSpPr>
            <a:spLocks noGrp="1"/>
          </p:cNvSpPr>
          <p:nvPr>
            <p:ph idx="1"/>
          </p:nvPr>
        </p:nvSpPr>
        <p:spPr>
          <a:xfrm>
            <a:off x="304800" y="1371600"/>
            <a:ext cx="8534400" cy="4495800"/>
          </a:xfrm>
        </p:spPr>
        <p:txBody>
          <a:bodyPr/>
          <a:lstStyle/>
          <a:p>
            <a:pPr lvl="0" defTabSz="457200" eaLnBrk="1" fontAlgn="auto" hangingPunct="1">
              <a:spcAft>
                <a:spcPts val="0"/>
              </a:spcAft>
              <a:buFont typeface="Arial"/>
              <a:buChar char="•"/>
            </a:pPr>
            <a:r>
              <a:rPr lang="en-US" sz="2400" kern="1200" dirty="0">
                <a:solidFill>
                  <a:prstClr val="black"/>
                </a:solidFill>
                <a:latin typeface="Calibri"/>
              </a:rPr>
              <a:t>Departments with spendable funds at the Foundation must set up a 423xxx restricted gift index/fund in Banner</a:t>
            </a:r>
          </a:p>
          <a:p>
            <a:pPr lvl="0" defTabSz="457200" eaLnBrk="1" fontAlgn="auto" hangingPunct="1">
              <a:spcAft>
                <a:spcPts val="0"/>
              </a:spcAft>
              <a:buFont typeface="Arial"/>
              <a:buChar char="•"/>
            </a:pPr>
            <a:r>
              <a:rPr lang="en-US" sz="2400" kern="1200" dirty="0">
                <a:solidFill>
                  <a:prstClr val="black"/>
                </a:solidFill>
                <a:latin typeface="Calibri"/>
              </a:rPr>
              <a:t>Title of Banner index/fund should closely match Foundation’s title</a:t>
            </a:r>
          </a:p>
          <a:p>
            <a:pPr lvl="0" defTabSz="457200" eaLnBrk="1" fontAlgn="auto" hangingPunct="1">
              <a:spcAft>
                <a:spcPts val="0"/>
              </a:spcAft>
              <a:buFont typeface="Arial"/>
              <a:buChar char="•"/>
            </a:pPr>
            <a:r>
              <a:rPr lang="en-US" sz="2400" kern="1200" dirty="0">
                <a:solidFill>
                  <a:prstClr val="black"/>
                </a:solidFill>
                <a:latin typeface="Calibri"/>
              </a:rPr>
              <a:t>Foundation account will serve as ‘reimbursement’ for MSU expenditures</a:t>
            </a:r>
          </a:p>
          <a:p>
            <a:pPr lvl="0" defTabSz="457200" eaLnBrk="1" fontAlgn="auto" hangingPunct="1">
              <a:spcAft>
                <a:spcPts val="0"/>
              </a:spcAft>
              <a:buFont typeface="Arial"/>
              <a:buChar char="•"/>
            </a:pPr>
            <a:r>
              <a:rPr lang="en-US" sz="2400" kern="1200" dirty="0">
                <a:solidFill>
                  <a:prstClr val="black"/>
                </a:solidFill>
                <a:latin typeface="Calibri"/>
              </a:rPr>
              <a:t>Foundation’s disbursement policy differs from MSU’s.  Please review the Foundation’s policies regarding:</a:t>
            </a:r>
          </a:p>
          <a:p>
            <a:pPr lvl="1" defTabSz="457200" eaLnBrk="1" fontAlgn="auto" hangingPunct="1">
              <a:spcAft>
                <a:spcPts val="0"/>
              </a:spcAft>
              <a:buFont typeface="Arial"/>
              <a:buChar char="–"/>
            </a:pPr>
            <a:r>
              <a:rPr lang="en-US" sz="2400" kern="1200" dirty="0">
                <a:solidFill>
                  <a:prstClr val="black"/>
                </a:solidFill>
                <a:latin typeface="Calibri"/>
              </a:rPr>
              <a:t>“Entertainment/Hosting”</a:t>
            </a:r>
          </a:p>
          <a:p>
            <a:pPr lvl="1" defTabSz="457200" eaLnBrk="1" fontAlgn="auto" hangingPunct="1">
              <a:spcAft>
                <a:spcPts val="0"/>
              </a:spcAft>
              <a:buFont typeface="Arial"/>
              <a:buChar char="–"/>
            </a:pPr>
            <a:r>
              <a:rPr lang="en-US" sz="2400" kern="1200" dirty="0">
                <a:solidFill>
                  <a:prstClr val="black"/>
                </a:solidFill>
                <a:latin typeface="Calibri"/>
              </a:rPr>
              <a:t>“Employee Social Functions/Retreats”</a:t>
            </a:r>
          </a:p>
          <a:p>
            <a:pPr lvl="1" defTabSz="457200" eaLnBrk="1" fontAlgn="auto" hangingPunct="1">
              <a:spcAft>
                <a:spcPts val="0"/>
              </a:spcAft>
              <a:buFont typeface="Arial"/>
              <a:buChar char="–"/>
            </a:pPr>
            <a:r>
              <a:rPr lang="en-US" sz="2400" kern="1200" dirty="0">
                <a:solidFill>
                  <a:prstClr val="black"/>
                </a:solidFill>
                <a:latin typeface="Calibri"/>
              </a:rPr>
              <a:t>“Flowers/Gifts/Tokens of Appreciation”</a:t>
            </a:r>
          </a:p>
        </p:txBody>
      </p:sp>
    </p:spTree>
    <p:extLst>
      <p:ext uri="{BB962C8B-B14F-4D97-AF65-F5344CB8AC3E}">
        <p14:creationId xmlns:p14="http://schemas.microsoft.com/office/powerpoint/2010/main" val="117763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Current Unrestricted </a:t>
            </a:r>
            <a:br>
              <a:rPr lang="en-US" dirty="0"/>
            </a:br>
            <a:r>
              <a:rPr lang="en-US" sz="2000" dirty="0"/>
              <a:t>(General Operating)</a:t>
            </a:r>
          </a:p>
        </p:txBody>
      </p:sp>
      <p:sp>
        <p:nvSpPr>
          <p:cNvPr id="3" name="Content Placeholder 2"/>
          <p:cNvSpPr>
            <a:spLocks noGrp="1"/>
          </p:cNvSpPr>
          <p:nvPr>
            <p:ph idx="1"/>
          </p:nvPr>
        </p:nvSpPr>
        <p:spPr>
          <a:xfrm>
            <a:off x="342900" y="1676400"/>
            <a:ext cx="8458200" cy="3733800"/>
          </a:xfrm>
        </p:spPr>
        <p:txBody>
          <a:bodyPr/>
          <a:lstStyle/>
          <a:p>
            <a:pPr>
              <a:spcBef>
                <a:spcPts val="0"/>
              </a:spcBef>
            </a:pPr>
            <a:r>
              <a:rPr lang="en-US" sz="2800" dirty="0">
                <a:latin typeface="Calibri" panose="020F0502020204030204" pitchFamily="34" charset="0"/>
                <a:cs typeface="Calibri" panose="020F0502020204030204" pitchFamily="34" charset="0"/>
              </a:rPr>
              <a:t>Revenue from State Appropriations and Tuition</a:t>
            </a:r>
          </a:p>
          <a:p>
            <a:pPr marL="0" indent="0">
              <a:spcBef>
                <a:spcPts val="0"/>
              </a:spcBef>
              <a:buNone/>
            </a:pPr>
            <a:endParaRPr lang="en-US" sz="2800" dirty="0">
              <a:latin typeface="Calibri" panose="020F0502020204030204" pitchFamily="34" charset="0"/>
              <a:cs typeface="Calibri" panose="020F0502020204030204" pitchFamily="34" charset="0"/>
            </a:endParaRPr>
          </a:p>
          <a:p>
            <a:pPr>
              <a:spcBef>
                <a:spcPts val="0"/>
              </a:spcBef>
            </a:pPr>
            <a:r>
              <a:rPr lang="en-US" sz="2800" dirty="0">
                <a:latin typeface="Calibri" panose="020F0502020204030204" pitchFamily="34" charset="0"/>
                <a:cs typeface="Calibri" panose="020F0502020204030204" pitchFamily="34" charset="0"/>
              </a:rPr>
              <a:t>State Appropriations</a:t>
            </a:r>
          </a:p>
          <a:p>
            <a:pPr lvl="1"/>
            <a:r>
              <a:rPr lang="en-US" sz="2400" dirty="0">
                <a:latin typeface="Calibri" panose="020F0502020204030204" pitchFamily="34" charset="0"/>
              </a:rPr>
              <a:t>Legislature to the Montana University System</a:t>
            </a:r>
          </a:p>
          <a:p>
            <a:pPr lvl="1"/>
            <a:r>
              <a:rPr lang="en-US" sz="2400" dirty="0">
                <a:latin typeface="Calibri" panose="020F0502020204030204" pitchFamily="34" charset="0"/>
              </a:rPr>
              <a:t>Board of Regents to each of the MUS campuses</a:t>
            </a:r>
          </a:p>
          <a:p>
            <a:pPr marL="457200" lvl="1" indent="0">
              <a:buNone/>
            </a:pPr>
            <a:endParaRPr lang="en-US" sz="1200" dirty="0">
              <a:latin typeface="Calibri" panose="020F0502020204030204" pitchFamily="34" charset="0"/>
            </a:endParaRPr>
          </a:p>
          <a:p>
            <a:r>
              <a:rPr lang="en-US" sz="2800" dirty="0">
                <a:latin typeface="Calibri" panose="020F0502020204030204" pitchFamily="34" charset="0"/>
                <a:cs typeface="Calibri" panose="020F0502020204030204" pitchFamily="34" charset="0"/>
              </a:rPr>
              <a:t>Tuition Rates are set by Board of Regents in coordination with campuses</a:t>
            </a:r>
          </a:p>
          <a:p>
            <a:pPr marL="0" indent="0">
              <a:buNone/>
            </a:pPr>
            <a:endParaRPr lang="en-US" sz="2800" dirty="0">
              <a:latin typeface="Calibri" panose="020F0502020204030204" pitchFamily="34" charset="0"/>
            </a:endParaRPr>
          </a:p>
          <a:p>
            <a:pPr marL="0" indent="0">
              <a:buNone/>
            </a:pPr>
            <a:endParaRPr lang="en-US" sz="1200" dirty="0">
              <a:latin typeface="Calibri" panose="020F0502020204030204" pitchFamily="34" charset="0"/>
            </a:endParaRPr>
          </a:p>
        </p:txBody>
      </p:sp>
    </p:spTree>
    <p:extLst>
      <p:ext uri="{BB962C8B-B14F-4D97-AF65-F5344CB8AC3E}">
        <p14:creationId xmlns:p14="http://schemas.microsoft.com/office/powerpoint/2010/main" val="22604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r>
              <a:rPr lang="en-US" sz="3600" dirty="0"/>
              <a:t>How do I spend my Foundation money?</a:t>
            </a:r>
          </a:p>
        </p:txBody>
      </p:sp>
      <p:sp>
        <p:nvSpPr>
          <p:cNvPr id="3" name="Content Placeholder 2"/>
          <p:cNvSpPr>
            <a:spLocks noGrp="1"/>
          </p:cNvSpPr>
          <p:nvPr>
            <p:ph idx="1"/>
          </p:nvPr>
        </p:nvSpPr>
        <p:spPr>
          <a:xfrm>
            <a:off x="457200" y="1295400"/>
            <a:ext cx="8334054" cy="4876800"/>
          </a:xfrm>
        </p:spPr>
        <p:txBody>
          <a:bodyPr/>
          <a:lstStyle/>
          <a:p>
            <a:pPr lvl="0" defTabSz="457200" eaLnBrk="1" fontAlgn="auto" hangingPunct="1">
              <a:spcAft>
                <a:spcPts val="0"/>
              </a:spcAft>
              <a:buFont typeface="Arial"/>
              <a:buChar char="•"/>
            </a:pPr>
            <a:r>
              <a:rPr lang="en-US" sz="2400" kern="1200" dirty="0">
                <a:solidFill>
                  <a:prstClr val="black"/>
                </a:solidFill>
                <a:latin typeface="Calibri"/>
              </a:rPr>
              <a:t>Pay your vendor via Banner Payment Authorization (BPA) or Pcard using your 423xxx Banner index/fund</a:t>
            </a:r>
          </a:p>
          <a:p>
            <a:pPr lvl="0" defTabSz="457200" eaLnBrk="1" fontAlgn="auto" hangingPunct="1">
              <a:spcAft>
                <a:spcPts val="0"/>
              </a:spcAft>
              <a:buFont typeface="Arial"/>
              <a:buChar char="•"/>
            </a:pPr>
            <a:r>
              <a:rPr lang="en-US" sz="2400" kern="1200" dirty="0">
                <a:solidFill>
                  <a:prstClr val="black"/>
                </a:solidFill>
                <a:latin typeface="Calibri"/>
              </a:rPr>
              <a:t>Once your expense has posted in Banner, or at least monthly, print out </a:t>
            </a:r>
            <a:r>
              <a:rPr lang="en-US" sz="2400" u="sng" kern="1200" dirty="0">
                <a:solidFill>
                  <a:prstClr val="black"/>
                </a:solidFill>
                <a:latin typeface="Calibri"/>
              </a:rPr>
              <a:t>Banner</a:t>
            </a:r>
            <a:r>
              <a:rPr lang="en-US" sz="2400" kern="1200" dirty="0">
                <a:solidFill>
                  <a:prstClr val="black"/>
                </a:solidFill>
                <a:latin typeface="Calibri"/>
              </a:rPr>
              <a:t> backup for Foundation </a:t>
            </a:r>
            <a:r>
              <a:rPr lang="en-US" sz="1600" kern="1200" dirty="0">
                <a:solidFill>
                  <a:prstClr val="black"/>
                </a:solidFill>
                <a:latin typeface="Calibri"/>
              </a:rPr>
              <a:t>(</a:t>
            </a:r>
            <a:r>
              <a:rPr lang="en-US" sz="1600" kern="1200" dirty="0" err="1">
                <a:solidFill>
                  <a:prstClr val="black"/>
                </a:solidFill>
                <a:latin typeface="Calibri"/>
              </a:rPr>
              <a:t>Catbooks</a:t>
            </a:r>
            <a:r>
              <a:rPr lang="en-US" sz="1600" kern="1200" dirty="0">
                <a:solidFill>
                  <a:prstClr val="black"/>
                </a:solidFill>
                <a:latin typeface="Calibri"/>
              </a:rPr>
              <a:t> reports are nice, but Banner reports are required)</a:t>
            </a:r>
          </a:p>
          <a:p>
            <a:pPr lvl="0" defTabSz="457200" eaLnBrk="1" fontAlgn="auto" hangingPunct="1">
              <a:spcAft>
                <a:spcPts val="0"/>
              </a:spcAft>
              <a:buFont typeface="Arial"/>
              <a:buChar char="•"/>
            </a:pPr>
            <a:r>
              <a:rPr lang="en-US" sz="2400" kern="1200" dirty="0">
                <a:solidFill>
                  <a:prstClr val="black"/>
                </a:solidFill>
                <a:latin typeface="Calibri"/>
              </a:rPr>
              <a:t>Write description of expense on Banner report &amp; attach list of attendees or other relevant information to support use of Foundation funds (entire BPA is not necessary)</a:t>
            </a:r>
          </a:p>
          <a:p>
            <a:pPr lvl="0" defTabSz="457200" eaLnBrk="1" fontAlgn="auto" hangingPunct="1">
              <a:spcAft>
                <a:spcPts val="0"/>
              </a:spcAft>
              <a:buFont typeface="Arial"/>
              <a:buChar char="•"/>
            </a:pPr>
            <a:r>
              <a:rPr lang="en-US" sz="2400" kern="1200" dirty="0">
                <a:solidFill>
                  <a:prstClr val="black"/>
                </a:solidFill>
                <a:latin typeface="Calibri"/>
              </a:rPr>
              <a:t>Complete Foundation disbursement voucher and attach Banner report with descriptions</a:t>
            </a:r>
          </a:p>
          <a:p>
            <a:pPr lvl="0" defTabSz="457200" eaLnBrk="1" fontAlgn="auto" hangingPunct="1">
              <a:spcAft>
                <a:spcPts val="0"/>
              </a:spcAft>
              <a:buFont typeface="Arial"/>
              <a:buChar char="•"/>
            </a:pPr>
            <a:r>
              <a:rPr lang="en-US" sz="2400" kern="1200" dirty="0">
                <a:solidFill>
                  <a:prstClr val="black"/>
                </a:solidFill>
                <a:latin typeface="Calibri"/>
              </a:rPr>
              <a:t>Complete Banner deposit slip (cash receipt) and attach to Foundation disbursement</a:t>
            </a:r>
          </a:p>
        </p:txBody>
      </p:sp>
    </p:spTree>
    <p:extLst>
      <p:ext uri="{BB962C8B-B14F-4D97-AF65-F5344CB8AC3E}">
        <p14:creationId xmlns:p14="http://schemas.microsoft.com/office/powerpoint/2010/main" val="891477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795CE-95C1-4FED-9021-2C31719A6F11}"/>
              </a:ext>
            </a:extLst>
          </p:cNvPr>
          <p:cNvPicPr>
            <a:picLocks noChangeAspect="1"/>
          </p:cNvPicPr>
          <p:nvPr/>
        </p:nvPicPr>
        <p:blipFill>
          <a:blip r:embed="rId2"/>
          <a:stretch>
            <a:fillRect/>
          </a:stretch>
        </p:blipFill>
        <p:spPr>
          <a:xfrm>
            <a:off x="152400" y="304800"/>
            <a:ext cx="8991600" cy="6400799"/>
          </a:xfrm>
          <a:prstGeom prst="rect">
            <a:avLst/>
          </a:prstGeom>
        </p:spPr>
      </p:pic>
    </p:spTree>
    <p:extLst>
      <p:ext uri="{BB962C8B-B14F-4D97-AF65-F5344CB8AC3E}">
        <p14:creationId xmlns:p14="http://schemas.microsoft.com/office/powerpoint/2010/main" val="4269757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97" y="1229033"/>
            <a:ext cx="8581012" cy="4090220"/>
          </a:xfrm>
          <a:prstGeom prst="rect">
            <a:avLst/>
          </a:prstGeom>
        </p:spPr>
      </p:pic>
    </p:spTree>
    <p:extLst>
      <p:ext uri="{BB962C8B-B14F-4D97-AF65-F5344CB8AC3E}">
        <p14:creationId xmlns:p14="http://schemas.microsoft.com/office/powerpoint/2010/main" val="656608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What happens next? </a:t>
            </a:r>
          </a:p>
        </p:txBody>
      </p:sp>
      <p:sp>
        <p:nvSpPr>
          <p:cNvPr id="3" name="Content Placeholder 2"/>
          <p:cNvSpPr>
            <a:spLocks noGrp="1"/>
          </p:cNvSpPr>
          <p:nvPr>
            <p:ph idx="1"/>
          </p:nvPr>
        </p:nvSpPr>
        <p:spPr>
          <a:xfrm>
            <a:off x="381000" y="1524000"/>
            <a:ext cx="8458200" cy="4876800"/>
          </a:xfrm>
        </p:spPr>
        <p:txBody>
          <a:bodyPr/>
          <a:lstStyle/>
          <a:p>
            <a:pPr lvl="0" defTabSz="457200" eaLnBrk="1" fontAlgn="auto" hangingPunct="1">
              <a:spcAft>
                <a:spcPts val="0"/>
              </a:spcAft>
              <a:buFont typeface="Arial"/>
              <a:buChar char="•"/>
            </a:pPr>
            <a:r>
              <a:rPr lang="en-US" sz="2400" kern="1200" dirty="0">
                <a:solidFill>
                  <a:prstClr val="black"/>
                </a:solidFill>
                <a:latin typeface="Calibri"/>
              </a:rPr>
              <a:t>The Foundation will review your disbursement voucher and backup materials</a:t>
            </a:r>
          </a:p>
          <a:p>
            <a:pPr lvl="0" defTabSz="457200" eaLnBrk="1" fontAlgn="auto" hangingPunct="1">
              <a:spcAft>
                <a:spcPts val="0"/>
              </a:spcAft>
              <a:buFont typeface="Arial"/>
              <a:buChar char="•"/>
            </a:pPr>
            <a:r>
              <a:rPr lang="en-US" sz="2400" kern="1200" dirty="0">
                <a:solidFill>
                  <a:prstClr val="black"/>
                </a:solidFill>
                <a:latin typeface="Calibri"/>
              </a:rPr>
              <a:t>The Foundation will cut one check payable to MSU for all reimbursements received and approved according to their processing schedule (checks cut twice per week normally, more often during year end), which will be delivered to the Cashiers in MT Hall, along with the submitted deposit slips</a:t>
            </a:r>
          </a:p>
          <a:p>
            <a:pPr lvl="0" defTabSz="457200" eaLnBrk="1" fontAlgn="auto" hangingPunct="1">
              <a:spcAft>
                <a:spcPts val="0"/>
              </a:spcAft>
              <a:buFont typeface="Arial"/>
              <a:buChar char="•"/>
            </a:pPr>
            <a:r>
              <a:rPr lang="en-US" sz="2400" kern="1200" dirty="0">
                <a:solidFill>
                  <a:prstClr val="black"/>
                </a:solidFill>
                <a:latin typeface="Calibri"/>
              </a:rPr>
              <a:t>The Cashiers will post the check to the appropriate Banner index numbers/accounts</a:t>
            </a:r>
          </a:p>
          <a:p>
            <a:pPr lvl="0" defTabSz="457200" eaLnBrk="1" fontAlgn="auto" hangingPunct="1">
              <a:spcAft>
                <a:spcPts val="0"/>
              </a:spcAft>
              <a:buFont typeface="Arial"/>
              <a:buChar char="•"/>
            </a:pPr>
            <a:r>
              <a:rPr lang="en-US" sz="2400" kern="1200" dirty="0">
                <a:solidFill>
                  <a:prstClr val="black"/>
                </a:solidFill>
                <a:latin typeface="Calibri"/>
              </a:rPr>
              <a:t>A copy of the deposit slip will be returned to the department</a:t>
            </a:r>
          </a:p>
          <a:p>
            <a:pPr marL="0" indent="0">
              <a:buNone/>
            </a:pPr>
            <a:endParaRPr lang="en-US" dirty="0"/>
          </a:p>
        </p:txBody>
      </p:sp>
    </p:spTree>
    <p:extLst>
      <p:ext uri="{BB962C8B-B14F-4D97-AF65-F5344CB8AC3E}">
        <p14:creationId xmlns:p14="http://schemas.microsoft.com/office/powerpoint/2010/main" val="862535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376777406"/>
              </p:ext>
            </p:extLst>
          </p:nvPr>
        </p:nvGraphicFramePr>
        <p:xfrm>
          <a:off x="152400" y="152401"/>
          <a:ext cx="8839200" cy="6568639"/>
        </p:xfrm>
        <a:graphic>
          <a:graphicData uri="http://schemas.openxmlformats.org/drawingml/2006/table">
            <a:tbl>
              <a:tblPr firstRow="1" bandRow="1">
                <a:tableStyleId>{93296810-A885-4BE3-A3E7-6D5BEEA58F35}</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50320">
                <a:tc>
                  <a:txBody>
                    <a:bodyPr/>
                    <a:lstStyle/>
                    <a:p>
                      <a:pPr algn="ctr"/>
                      <a:r>
                        <a:rPr lang="en-US" dirty="0"/>
                        <a:t>Month</a:t>
                      </a:r>
                    </a:p>
                  </a:txBody>
                  <a:tcPr/>
                </a:tc>
                <a:tc>
                  <a:txBody>
                    <a:bodyPr/>
                    <a:lstStyle/>
                    <a:p>
                      <a:pPr algn="ctr"/>
                      <a:r>
                        <a:rPr lang="en-US" dirty="0"/>
                        <a:t>Budget Office</a:t>
                      </a:r>
                    </a:p>
                  </a:txBody>
                  <a:tcPr/>
                </a:tc>
                <a:tc>
                  <a:txBody>
                    <a:bodyPr/>
                    <a:lstStyle/>
                    <a:p>
                      <a:pPr algn="ctr"/>
                      <a:r>
                        <a:rPr lang="en-US" dirty="0"/>
                        <a:t>Business Office</a:t>
                      </a:r>
                    </a:p>
                  </a:txBody>
                  <a:tcPr/>
                </a:tc>
                <a:extLst>
                  <a:ext uri="{0D108BD9-81ED-4DB2-BD59-A6C34878D82A}">
                    <a16:rowId xmlns:a16="http://schemas.microsoft.com/office/drawing/2014/main" val="10000"/>
                  </a:ext>
                </a:extLst>
              </a:tr>
              <a:tr h="496286">
                <a:tc>
                  <a:txBody>
                    <a:bodyPr/>
                    <a:lstStyle/>
                    <a:p>
                      <a:r>
                        <a:rPr lang="en-US" sz="1200" dirty="0"/>
                        <a:t>July</a:t>
                      </a:r>
                    </a:p>
                  </a:txBody>
                  <a:tcPr/>
                </a:tc>
                <a:tc>
                  <a:txBody>
                    <a:bodyPr/>
                    <a:lstStyle/>
                    <a:p>
                      <a:r>
                        <a:rPr lang="en-US" sz="1200" dirty="0"/>
                        <a:t>Fiscal Year End Rolls and Final Balances Determined</a:t>
                      </a:r>
                    </a:p>
                  </a:txBody>
                  <a:tcPr/>
                </a:tc>
                <a:tc>
                  <a:txBody>
                    <a:bodyPr/>
                    <a:lstStyle/>
                    <a:p>
                      <a:r>
                        <a:rPr lang="en-US" sz="1200" dirty="0"/>
                        <a:t>Close old fiscal year and open new fiscal year</a:t>
                      </a:r>
                    </a:p>
                  </a:txBody>
                  <a:tcPr/>
                </a:tc>
                <a:extLst>
                  <a:ext uri="{0D108BD9-81ED-4DB2-BD59-A6C34878D82A}">
                    <a16:rowId xmlns:a16="http://schemas.microsoft.com/office/drawing/2014/main" val="10001"/>
                  </a:ext>
                </a:extLst>
              </a:tr>
              <a:tr h="321126">
                <a:tc>
                  <a:txBody>
                    <a:bodyPr/>
                    <a:lstStyle/>
                    <a:p>
                      <a:r>
                        <a:rPr lang="en-US" sz="1200" dirty="0"/>
                        <a:t>August</a:t>
                      </a:r>
                    </a:p>
                  </a:txBody>
                  <a:tcPr/>
                </a:tc>
                <a:tc>
                  <a:txBody>
                    <a:bodyPr/>
                    <a:lstStyle/>
                    <a:p>
                      <a:endParaRPr lang="en-US" sz="1200" dirty="0"/>
                    </a:p>
                  </a:txBody>
                  <a:tcPr/>
                </a:tc>
                <a:tc>
                  <a:txBody>
                    <a:bodyPr/>
                    <a:lstStyle/>
                    <a:p>
                      <a:r>
                        <a:rPr lang="en-US" sz="1200" dirty="0"/>
                        <a:t>Reclass ledger entries</a:t>
                      </a:r>
                    </a:p>
                  </a:txBody>
                  <a:tcPr/>
                </a:tc>
                <a:extLst>
                  <a:ext uri="{0D108BD9-81ED-4DB2-BD59-A6C34878D82A}">
                    <a16:rowId xmlns:a16="http://schemas.microsoft.com/office/drawing/2014/main" val="10002"/>
                  </a:ext>
                </a:extLst>
              </a:tr>
              <a:tr h="496286">
                <a:tc>
                  <a:txBody>
                    <a:bodyPr/>
                    <a:lstStyle/>
                    <a:p>
                      <a:r>
                        <a:rPr lang="en-US" sz="1200" dirty="0"/>
                        <a:t>September</a:t>
                      </a:r>
                    </a:p>
                  </a:txBody>
                  <a:tcPr/>
                </a:tc>
                <a:tc>
                  <a:txBody>
                    <a:bodyPr/>
                    <a:lstStyle/>
                    <a:p>
                      <a:r>
                        <a:rPr lang="en-US" sz="1200" dirty="0"/>
                        <a:t>Budget</a:t>
                      </a:r>
                      <a:r>
                        <a:rPr lang="en-US" sz="1200" baseline="0" dirty="0"/>
                        <a:t> Adjustments can begin to be processed for new FY</a:t>
                      </a:r>
                      <a:endParaRPr lang="en-US" sz="1200" dirty="0"/>
                    </a:p>
                  </a:txBody>
                  <a:tcPr/>
                </a:tc>
                <a:tc>
                  <a:txBody>
                    <a:bodyPr/>
                    <a:lstStyle/>
                    <a:p>
                      <a:r>
                        <a:rPr lang="en-US" sz="1200" dirty="0"/>
                        <a:t>Financial Statements</a:t>
                      </a:r>
                    </a:p>
                  </a:txBody>
                  <a:tcPr/>
                </a:tc>
                <a:extLst>
                  <a:ext uri="{0D108BD9-81ED-4DB2-BD59-A6C34878D82A}">
                    <a16:rowId xmlns:a16="http://schemas.microsoft.com/office/drawing/2014/main" val="10003"/>
                  </a:ext>
                </a:extLst>
              </a:tr>
              <a:tr h="496286">
                <a:tc>
                  <a:txBody>
                    <a:bodyPr/>
                    <a:lstStyle/>
                    <a:p>
                      <a:r>
                        <a:rPr lang="en-US" sz="1200" dirty="0"/>
                        <a:t>October</a:t>
                      </a:r>
                    </a:p>
                  </a:txBody>
                  <a:tcPr/>
                </a:tc>
                <a:tc>
                  <a:txBody>
                    <a:bodyPr/>
                    <a:lstStyle/>
                    <a:p>
                      <a:endParaRPr lang="en-US" sz="1200" dirty="0"/>
                    </a:p>
                  </a:txBody>
                  <a:tcPr/>
                </a:tc>
                <a:tc>
                  <a:txBody>
                    <a:bodyPr/>
                    <a:lstStyle/>
                    <a:p>
                      <a:r>
                        <a:rPr lang="en-US" sz="1200" dirty="0"/>
                        <a:t>Financial Statements and</a:t>
                      </a:r>
                      <a:r>
                        <a:rPr lang="en-US" sz="1200" baseline="0" dirty="0"/>
                        <a:t> </a:t>
                      </a:r>
                      <a:r>
                        <a:rPr lang="en-US" sz="1200" dirty="0"/>
                        <a:t>LAD</a:t>
                      </a:r>
                      <a:r>
                        <a:rPr lang="en-US" sz="1200" baseline="0" dirty="0"/>
                        <a:t> Audit</a:t>
                      </a:r>
                      <a:endParaRPr lang="en-US" sz="1200" dirty="0"/>
                    </a:p>
                  </a:txBody>
                  <a:tcPr/>
                </a:tc>
                <a:extLst>
                  <a:ext uri="{0D108BD9-81ED-4DB2-BD59-A6C34878D82A}">
                    <a16:rowId xmlns:a16="http://schemas.microsoft.com/office/drawing/2014/main" val="10004"/>
                  </a:ext>
                </a:extLst>
              </a:tr>
              <a:tr h="496286">
                <a:tc>
                  <a:txBody>
                    <a:bodyPr/>
                    <a:lstStyle/>
                    <a:p>
                      <a:r>
                        <a:rPr lang="en-US" sz="1200" dirty="0"/>
                        <a:t>November</a:t>
                      </a:r>
                    </a:p>
                  </a:txBody>
                  <a:tcPr/>
                </a:tc>
                <a:tc>
                  <a:txBody>
                    <a:bodyPr/>
                    <a:lstStyle/>
                    <a:p>
                      <a:endParaRPr lang="en-US" sz="1200" dirty="0"/>
                    </a:p>
                  </a:txBody>
                  <a:tcPr/>
                </a:tc>
                <a:tc>
                  <a:txBody>
                    <a:bodyPr/>
                    <a:lstStyle/>
                    <a:p>
                      <a:r>
                        <a:rPr lang="en-US" sz="1200" dirty="0"/>
                        <a:t>Unrelated</a:t>
                      </a:r>
                      <a:r>
                        <a:rPr lang="en-US" sz="1200" baseline="0" dirty="0"/>
                        <a:t> Business Income (UBI) reports due to UBS from Depts.</a:t>
                      </a:r>
                      <a:endParaRPr lang="en-US" sz="1200" dirty="0"/>
                    </a:p>
                  </a:txBody>
                  <a:tcPr/>
                </a:tc>
                <a:extLst>
                  <a:ext uri="{0D108BD9-81ED-4DB2-BD59-A6C34878D82A}">
                    <a16:rowId xmlns:a16="http://schemas.microsoft.com/office/drawing/2014/main" val="10005"/>
                  </a:ext>
                </a:extLst>
              </a:tr>
              <a:tr h="327103">
                <a:tc>
                  <a:txBody>
                    <a:bodyPr/>
                    <a:lstStyle/>
                    <a:p>
                      <a:r>
                        <a:rPr lang="en-US" sz="1200" dirty="0"/>
                        <a:t>December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r h="496286">
                <a:tc>
                  <a:txBody>
                    <a:bodyPr/>
                    <a:lstStyle/>
                    <a:p>
                      <a:r>
                        <a:rPr lang="en-US" sz="1200" dirty="0"/>
                        <a:t>January</a:t>
                      </a:r>
                    </a:p>
                  </a:txBody>
                  <a:tcPr/>
                </a:tc>
                <a:tc>
                  <a:txBody>
                    <a:bodyPr/>
                    <a:lstStyle/>
                    <a:p>
                      <a:endParaRPr lang="en-US" sz="1200" dirty="0"/>
                    </a:p>
                  </a:txBody>
                  <a:tcPr/>
                </a:tc>
                <a:tc>
                  <a:txBody>
                    <a:bodyPr/>
                    <a:lstStyle/>
                    <a:p>
                      <a:r>
                        <a:rPr lang="en-US" sz="1200" dirty="0"/>
                        <a:t>Communicate</a:t>
                      </a:r>
                      <a:r>
                        <a:rPr lang="en-US" sz="1200" baseline="0" dirty="0"/>
                        <a:t> negative cash concerns to departments (continues through spring)</a:t>
                      </a:r>
                      <a:endParaRPr lang="en-US" sz="1200" dirty="0"/>
                    </a:p>
                  </a:txBody>
                  <a:tcPr/>
                </a:tc>
                <a:extLst>
                  <a:ext uri="{0D108BD9-81ED-4DB2-BD59-A6C34878D82A}">
                    <a16:rowId xmlns:a16="http://schemas.microsoft.com/office/drawing/2014/main" val="10007"/>
                  </a:ext>
                </a:extLst>
              </a:tr>
              <a:tr h="475017">
                <a:tc>
                  <a:txBody>
                    <a:bodyPr/>
                    <a:lstStyle/>
                    <a:p>
                      <a:r>
                        <a:rPr lang="en-US" sz="1200" dirty="0"/>
                        <a:t>February</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96286">
                <a:tc>
                  <a:txBody>
                    <a:bodyPr/>
                    <a:lstStyle/>
                    <a:p>
                      <a:r>
                        <a:rPr lang="en-US" sz="1200" dirty="0"/>
                        <a:t>March</a:t>
                      </a:r>
                    </a:p>
                  </a:txBody>
                  <a:tcPr/>
                </a:tc>
                <a:tc>
                  <a:txBody>
                    <a:bodyPr/>
                    <a:lstStyle/>
                    <a:p>
                      <a:r>
                        <a:rPr lang="en-US" sz="1200" dirty="0"/>
                        <a:t>All base adjustments must be completed</a:t>
                      </a:r>
                    </a:p>
                  </a:txBody>
                  <a:tcPr/>
                </a:tc>
                <a:tc>
                  <a:txBody>
                    <a:bodyPr/>
                    <a:lstStyle/>
                    <a:p>
                      <a:endParaRPr lang="en-US" sz="1200" dirty="0"/>
                    </a:p>
                  </a:txBody>
                  <a:tcPr/>
                </a:tc>
                <a:extLst>
                  <a:ext uri="{0D108BD9-81ED-4DB2-BD59-A6C34878D82A}">
                    <a16:rowId xmlns:a16="http://schemas.microsoft.com/office/drawing/2014/main" val="10009"/>
                  </a:ext>
                </a:extLst>
              </a:tr>
              <a:tr h="904992">
                <a:tc>
                  <a:txBody>
                    <a:bodyPr/>
                    <a:lstStyle/>
                    <a:p>
                      <a:r>
                        <a:rPr lang="en-US" sz="1200" dirty="0"/>
                        <a:t>April</a:t>
                      </a:r>
                    </a:p>
                  </a:txBody>
                  <a:tcPr/>
                </a:tc>
                <a:tc>
                  <a:txBody>
                    <a:bodyPr/>
                    <a:lstStyle/>
                    <a:p>
                      <a:r>
                        <a:rPr lang="en-US" sz="1200" dirty="0"/>
                        <a:t>Salary Projections</a:t>
                      </a:r>
                      <a:r>
                        <a:rPr lang="en-US" sz="1200" baseline="0" dirty="0"/>
                        <a:t> completed and distributed to departments</a:t>
                      </a:r>
                      <a:endParaRPr lang="en-US" sz="1200" dirty="0"/>
                    </a:p>
                  </a:txBody>
                  <a:tcPr/>
                </a:tc>
                <a:tc>
                  <a:txBody>
                    <a:bodyPr/>
                    <a:lstStyle/>
                    <a:p>
                      <a:r>
                        <a:rPr lang="en-US" sz="1200" dirty="0"/>
                        <a:t>Capital Inventory review confirmation and report</a:t>
                      </a:r>
                      <a:r>
                        <a:rPr lang="en-US" sz="1200" baseline="0" dirty="0"/>
                        <a:t> AND Minor/Sensitive Inventory reports due to Property Management</a:t>
                      </a:r>
                      <a:endParaRPr lang="en-US" sz="1200" dirty="0"/>
                    </a:p>
                  </a:txBody>
                  <a:tcPr/>
                </a:tc>
                <a:extLst>
                  <a:ext uri="{0D108BD9-81ED-4DB2-BD59-A6C34878D82A}">
                    <a16:rowId xmlns:a16="http://schemas.microsoft.com/office/drawing/2014/main" val="10010"/>
                  </a:ext>
                </a:extLst>
              </a:tr>
              <a:tr h="700639">
                <a:tc>
                  <a:txBody>
                    <a:bodyPr/>
                    <a:lstStyle/>
                    <a:p>
                      <a:r>
                        <a:rPr lang="en-US" sz="1200" dirty="0"/>
                        <a:t>May</a:t>
                      </a:r>
                    </a:p>
                  </a:txBody>
                  <a:tcPr/>
                </a:tc>
                <a:tc>
                  <a:txBody>
                    <a:bodyPr/>
                    <a:lstStyle/>
                    <a:p>
                      <a:r>
                        <a:rPr lang="en-US" sz="1200" dirty="0"/>
                        <a:t>Budget Allocations Distributed and MSU Budget completed</a:t>
                      </a:r>
                    </a:p>
                  </a:txBody>
                  <a:tcPr/>
                </a:tc>
                <a:tc>
                  <a:txBody>
                    <a:bodyPr/>
                    <a:lstStyle/>
                    <a:p>
                      <a:r>
                        <a:rPr lang="en-US" sz="1200" dirty="0"/>
                        <a:t>Negative cash/fund</a:t>
                      </a:r>
                      <a:r>
                        <a:rPr lang="en-US" sz="1200" baseline="0" dirty="0"/>
                        <a:t> balance review meetings-UBS, Budget Office, VPs and Directors</a:t>
                      </a:r>
                      <a:endParaRPr lang="en-US" sz="1200" dirty="0"/>
                    </a:p>
                  </a:txBody>
                  <a:tcPr/>
                </a:tc>
                <a:extLst>
                  <a:ext uri="{0D108BD9-81ED-4DB2-BD59-A6C34878D82A}">
                    <a16:rowId xmlns:a16="http://schemas.microsoft.com/office/drawing/2014/main" val="10011"/>
                  </a:ext>
                </a:extLst>
              </a:tr>
              <a:tr h="496286">
                <a:tc>
                  <a:txBody>
                    <a:bodyPr/>
                    <a:lstStyle/>
                    <a:p>
                      <a:r>
                        <a:rPr lang="en-US" sz="1200" dirty="0"/>
                        <a:t>June</a:t>
                      </a:r>
                    </a:p>
                  </a:txBody>
                  <a:tcPr/>
                </a:tc>
                <a:tc>
                  <a:txBody>
                    <a:bodyPr/>
                    <a:lstStyle/>
                    <a:p>
                      <a:r>
                        <a:rPr lang="en-US" sz="1200" dirty="0"/>
                        <a:t>Budgets loaded and reviewed</a:t>
                      </a:r>
                      <a:r>
                        <a:rPr lang="en-US" sz="1200" baseline="0" dirty="0"/>
                        <a:t> by </a:t>
                      </a:r>
                      <a:r>
                        <a:rPr lang="en-US" sz="1200" baseline="0" dirty="0" err="1"/>
                        <a:t>depts</a:t>
                      </a:r>
                      <a:r>
                        <a:rPr lang="en-US" sz="1200" baseline="0" dirty="0"/>
                        <a:t> for new year</a:t>
                      </a:r>
                      <a:endParaRPr lang="en-US" sz="1200" dirty="0"/>
                    </a:p>
                  </a:txBody>
                  <a:tcPr/>
                </a:tc>
                <a:tc>
                  <a:txBody>
                    <a:bodyPr/>
                    <a:lstStyle/>
                    <a:p>
                      <a:r>
                        <a:rPr lang="en-US" sz="1200" dirty="0"/>
                        <a:t>Year End entries</a:t>
                      </a:r>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p>
            <a:r>
              <a:rPr lang="en-US" dirty="0"/>
              <a:t>UBS, UBO &amp; Foundation Website Information</a:t>
            </a:r>
          </a:p>
        </p:txBody>
      </p:sp>
      <p:sp>
        <p:nvSpPr>
          <p:cNvPr id="3" name="Content Placeholder 2"/>
          <p:cNvSpPr>
            <a:spLocks noGrp="1"/>
          </p:cNvSpPr>
          <p:nvPr>
            <p:ph idx="1"/>
          </p:nvPr>
        </p:nvSpPr>
        <p:spPr>
          <a:xfrm>
            <a:off x="381000" y="1981200"/>
            <a:ext cx="8077200" cy="4114800"/>
          </a:xfrm>
        </p:spPr>
        <p:txBody>
          <a:bodyPr/>
          <a:lstStyle/>
          <a:p>
            <a:pPr defTabSz="457200" eaLnBrk="1" fontAlgn="auto" hangingPunct="1">
              <a:spcBef>
                <a:spcPts val="0"/>
              </a:spcBef>
              <a:spcAft>
                <a:spcPts val="0"/>
              </a:spcAft>
            </a:pPr>
            <a:r>
              <a:rPr lang="en-US" sz="2100" kern="1200" dirty="0">
                <a:latin typeface="Calibri" panose="020F0502020204030204" pitchFamily="34" charset="0"/>
                <a:cs typeface="Calibri" panose="020F0502020204030204" pitchFamily="34" charset="0"/>
              </a:rPr>
              <a:t>MSU Alumni Foundation &gt;&gt; Resources&gt;&gt; Resources for MSU partners</a:t>
            </a:r>
          </a:p>
          <a:p>
            <a:pPr marL="400050" lvl="1" indent="0" defTabSz="457200" eaLnBrk="1" fontAlgn="auto" hangingPunct="1">
              <a:spcBef>
                <a:spcPts val="0"/>
              </a:spcBef>
              <a:spcAft>
                <a:spcPts val="0"/>
              </a:spcAft>
              <a:buNone/>
            </a:pPr>
            <a:r>
              <a:rPr lang="en-US" sz="2000" kern="1200" dirty="0">
                <a:latin typeface="Calibri" panose="020F0502020204030204" pitchFamily="34" charset="0"/>
                <a:cs typeface="Calibri" panose="020F0502020204030204" pitchFamily="34" charset="0"/>
                <a:hlinkClick r:id="rId2"/>
              </a:rPr>
              <a:t>https://www.msuaf.org/s/1584/index.aspx?sid=1584&amp;gid=1&amp;pgid=3929</a:t>
            </a:r>
          </a:p>
          <a:p>
            <a:pPr defTabSz="457200" eaLnBrk="1" fontAlgn="auto" hangingPunct="1">
              <a:spcBef>
                <a:spcPts val="0"/>
              </a:spcBef>
              <a:spcAft>
                <a:spcPts val="0"/>
              </a:spcAft>
            </a:pPr>
            <a:endParaRPr lang="en-US" sz="2000" kern="1200" dirty="0">
              <a:latin typeface="Calibri" panose="020F0502020204030204" pitchFamily="34" charset="0"/>
              <a:cs typeface="Calibri" panose="020F0502020204030204" pitchFamily="34" charset="0"/>
              <a:hlinkClick r:id="rId2"/>
            </a:endParaRPr>
          </a:p>
          <a:p>
            <a:pPr defTabSz="457200" eaLnBrk="1" fontAlgn="auto" hangingPunct="1">
              <a:spcBef>
                <a:spcPts val="0"/>
              </a:spcBef>
              <a:spcAft>
                <a:spcPts val="0"/>
              </a:spcAft>
            </a:pPr>
            <a:r>
              <a:rPr lang="en-US" sz="2100" kern="1200" dirty="0">
                <a:latin typeface="Calibri" panose="020F0502020204030204" pitchFamily="34" charset="0"/>
                <a:cs typeface="Calibri" panose="020F0502020204030204" pitchFamily="34" charset="0"/>
              </a:rPr>
              <a:t>University Business Services Website</a:t>
            </a:r>
          </a:p>
          <a:p>
            <a:pPr marL="400050" lvl="1" indent="0" defTabSz="457200" eaLnBrk="1" fontAlgn="auto" hangingPunct="1">
              <a:spcBef>
                <a:spcPts val="0"/>
              </a:spcBef>
              <a:spcAft>
                <a:spcPts val="0"/>
              </a:spcAft>
              <a:buNone/>
            </a:pPr>
            <a:r>
              <a:rPr lang="en-US" sz="2100" kern="1200" dirty="0">
                <a:latin typeface="Calibri" panose="020F0502020204030204" pitchFamily="34" charset="0"/>
                <a:cs typeface="Calibri" panose="020F0502020204030204" pitchFamily="34" charset="0"/>
                <a:hlinkClick r:id="rId3"/>
              </a:rPr>
              <a:t>http://www.montana.edu/ubs/</a:t>
            </a:r>
            <a:endParaRPr lang="en-US" sz="2100" kern="1200" dirty="0">
              <a:latin typeface="Calibri" panose="020F0502020204030204" pitchFamily="34" charset="0"/>
              <a:cs typeface="Calibri" panose="020F0502020204030204" pitchFamily="34" charset="0"/>
            </a:endParaRPr>
          </a:p>
          <a:p>
            <a:pPr marL="400050" lvl="1" indent="0" defTabSz="457200" eaLnBrk="1" fontAlgn="auto" hangingPunct="1">
              <a:spcBef>
                <a:spcPts val="0"/>
              </a:spcBef>
              <a:spcAft>
                <a:spcPts val="0"/>
              </a:spcAft>
              <a:buNone/>
            </a:pPr>
            <a:endParaRPr lang="en-US" sz="2100" kern="1200" dirty="0">
              <a:latin typeface="Calibri" panose="020F0502020204030204" pitchFamily="34" charset="0"/>
              <a:cs typeface="Calibri" panose="020F0502020204030204" pitchFamily="34" charset="0"/>
            </a:endParaRPr>
          </a:p>
          <a:p>
            <a:pPr defTabSz="457200" eaLnBrk="1" fontAlgn="auto" hangingPunct="1">
              <a:spcBef>
                <a:spcPts val="0"/>
              </a:spcBef>
              <a:spcAft>
                <a:spcPts val="0"/>
              </a:spcAft>
            </a:pPr>
            <a:r>
              <a:rPr lang="en-US" sz="2100" kern="1200" dirty="0">
                <a:latin typeface="Calibri" panose="020F0502020204030204" pitchFamily="34" charset="0"/>
                <a:cs typeface="Calibri" panose="020F0502020204030204" pitchFamily="34" charset="0"/>
              </a:rPr>
              <a:t>University Business Procedures Manual (use NetID to log in)</a:t>
            </a:r>
          </a:p>
          <a:p>
            <a:pPr marL="0" indent="0" defTabSz="457200" eaLnBrk="1" fontAlgn="auto" hangingPunct="1">
              <a:spcBef>
                <a:spcPts val="0"/>
              </a:spcBef>
              <a:spcAft>
                <a:spcPts val="0"/>
              </a:spcAft>
              <a:buNone/>
            </a:pPr>
            <a:r>
              <a:rPr lang="en-US" sz="2100" kern="1200" dirty="0">
                <a:latin typeface="Calibri" panose="020F0502020204030204" pitchFamily="34" charset="0"/>
                <a:cs typeface="Calibri" panose="020F0502020204030204" pitchFamily="34" charset="0"/>
              </a:rPr>
              <a:t>	</a:t>
            </a:r>
            <a:r>
              <a:rPr lang="en-US" sz="2100" kern="1200" dirty="0">
                <a:latin typeface="Calibri" panose="020F0502020204030204" pitchFamily="34" charset="0"/>
                <a:cs typeface="Calibri" panose="020F0502020204030204" pitchFamily="34" charset="0"/>
                <a:hlinkClick r:id="rId4"/>
              </a:rPr>
              <a:t>http://www.montana.edu/policy/business_manual/</a:t>
            </a:r>
            <a:endParaRPr lang="en-US" sz="2100" kern="1200" dirty="0">
              <a:latin typeface="Calibri" panose="020F0502020204030204" pitchFamily="34" charset="0"/>
              <a:cs typeface="Calibri" panose="020F0502020204030204" pitchFamily="34" charset="0"/>
            </a:endParaRPr>
          </a:p>
          <a:p>
            <a:pPr marL="0" indent="0" defTabSz="457200" eaLnBrk="1" fontAlgn="auto" hangingPunct="1">
              <a:spcBef>
                <a:spcPts val="0"/>
              </a:spcBef>
              <a:spcAft>
                <a:spcPts val="0"/>
              </a:spcAft>
              <a:buNone/>
            </a:pPr>
            <a:endParaRPr lang="en-US" sz="2100" kern="1200" dirty="0">
              <a:latin typeface="Calibri" panose="020F0502020204030204" pitchFamily="34" charset="0"/>
              <a:cs typeface="Calibri" panose="020F0502020204030204" pitchFamily="34" charset="0"/>
            </a:endParaRPr>
          </a:p>
          <a:p>
            <a:pPr defTabSz="457200" eaLnBrk="1" fontAlgn="auto" hangingPunct="1">
              <a:spcBef>
                <a:spcPts val="0"/>
              </a:spcBef>
              <a:spcAft>
                <a:spcPts val="0"/>
              </a:spcAft>
            </a:pPr>
            <a:r>
              <a:rPr lang="en-US" sz="2100" kern="1200" dirty="0">
                <a:latin typeface="Calibri" panose="020F0502020204030204" pitchFamily="34" charset="0"/>
                <a:cs typeface="Calibri" panose="020F0502020204030204" pitchFamily="34" charset="0"/>
              </a:rPr>
              <a:t>University Budget Office Website</a:t>
            </a:r>
          </a:p>
          <a:p>
            <a:pPr marL="400050" lvl="1" indent="0" defTabSz="457200" eaLnBrk="1" fontAlgn="auto" hangingPunct="1">
              <a:spcBef>
                <a:spcPts val="0"/>
              </a:spcBef>
              <a:spcAft>
                <a:spcPts val="0"/>
              </a:spcAft>
              <a:buNone/>
            </a:pPr>
            <a:r>
              <a:rPr lang="en-US" sz="2000" kern="1200" dirty="0">
                <a:latin typeface="Calibri" panose="020F0502020204030204" pitchFamily="34" charset="0"/>
                <a:cs typeface="Calibri" panose="020F0502020204030204" pitchFamily="34" charset="0"/>
                <a:hlinkClick r:id="rId5"/>
              </a:rPr>
              <a:t>www.montana.edu/budget</a:t>
            </a:r>
            <a:endParaRPr lang="en-US" sz="2000"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020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Important Contacts</a:t>
            </a:r>
          </a:p>
        </p:txBody>
      </p:sp>
      <p:sp>
        <p:nvSpPr>
          <p:cNvPr id="3" name="Content Placeholder 2"/>
          <p:cNvSpPr>
            <a:spLocks noGrp="1"/>
          </p:cNvSpPr>
          <p:nvPr>
            <p:ph idx="1"/>
          </p:nvPr>
        </p:nvSpPr>
        <p:spPr>
          <a:xfrm>
            <a:off x="685800" y="914400"/>
            <a:ext cx="7772400" cy="5029200"/>
          </a:xfrm>
        </p:spPr>
        <p:txBody>
          <a:bodyPr/>
          <a:lstStyle/>
          <a:p>
            <a:pPr marL="0" lvl="0" indent="0" defTabSz="457200" eaLnBrk="1" fontAlgn="auto" hangingPunct="1">
              <a:spcAft>
                <a:spcPts val="0"/>
              </a:spcAft>
              <a:buNone/>
            </a:pPr>
            <a:r>
              <a:rPr lang="en-US" sz="1800" b="1" u="sng" kern="1200" dirty="0">
                <a:solidFill>
                  <a:prstClr val="black"/>
                </a:solidFill>
                <a:latin typeface="Calibri"/>
              </a:rPr>
              <a:t>Questions about Foundation reimbursements:  </a:t>
            </a:r>
          </a:p>
          <a:p>
            <a:pPr marL="0" lvl="0" indent="0" algn="ctr" defTabSz="457200" eaLnBrk="1" fontAlgn="auto" hangingPunct="1">
              <a:spcAft>
                <a:spcPts val="0"/>
              </a:spcAft>
              <a:buNone/>
            </a:pPr>
            <a:r>
              <a:rPr lang="en-US" sz="1800" kern="1200" dirty="0">
                <a:solidFill>
                  <a:prstClr val="black"/>
                </a:solidFill>
                <a:latin typeface="Calibri"/>
              </a:rPr>
              <a:t>Carrie Faulhaber, Controller, 994-6421 </a:t>
            </a:r>
          </a:p>
          <a:p>
            <a:pPr marL="0" lvl="0" indent="0" algn="ctr" defTabSz="457200" eaLnBrk="1" fontAlgn="auto" hangingPunct="1">
              <a:spcAft>
                <a:spcPts val="0"/>
              </a:spcAft>
              <a:buNone/>
            </a:pPr>
            <a:r>
              <a:rPr lang="en-US" sz="1800" kern="1200" dirty="0">
                <a:solidFill>
                  <a:prstClr val="black"/>
                </a:solidFill>
                <a:latin typeface="Calibri"/>
                <a:hlinkClick r:id="rId2"/>
              </a:rPr>
              <a:t>Carrie.faulhaber@msuaf.org</a:t>
            </a:r>
            <a:endParaRPr lang="en-US" sz="1800" kern="1200" dirty="0">
              <a:solidFill>
                <a:prstClr val="black"/>
              </a:solidFill>
              <a:latin typeface="Calibri"/>
            </a:endParaRPr>
          </a:p>
          <a:p>
            <a:pPr marL="0" lvl="0" indent="0" algn="ctr" defTabSz="457200" eaLnBrk="1" fontAlgn="auto" hangingPunct="1">
              <a:spcAft>
                <a:spcPts val="0"/>
              </a:spcAft>
              <a:buNone/>
            </a:pPr>
            <a:r>
              <a:rPr lang="en-US" sz="1800" kern="1200" dirty="0">
                <a:solidFill>
                  <a:prstClr val="black"/>
                </a:solidFill>
                <a:latin typeface="Calibri"/>
              </a:rPr>
              <a:t>Barb Gordon, Assistant Controller, 994-2508</a:t>
            </a:r>
          </a:p>
          <a:p>
            <a:pPr marL="0" lvl="0" indent="0" algn="ctr" defTabSz="457200" eaLnBrk="1" fontAlgn="auto" hangingPunct="1">
              <a:spcAft>
                <a:spcPts val="0"/>
              </a:spcAft>
              <a:buNone/>
            </a:pPr>
            <a:r>
              <a:rPr lang="en-US" sz="1800" kern="1200" dirty="0">
                <a:solidFill>
                  <a:prstClr val="black"/>
                </a:solidFill>
                <a:latin typeface="Calibri"/>
                <a:hlinkClick r:id="rId3"/>
              </a:rPr>
              <a:t>Barb.Gordon@msuaf.org</a:t>
            </a:r>
            <a:endParaRPr lang="en-US" sz="1800" kern="1200" dirty="0">
              <a:solidFill>
                <a:prstClr val="black"/>
              </a:solidFill>
              <a:latin typeface="Calibri"/>
            </a:endParaRPr>
          </a:p>
          <a:p>
            <a:pPr marL="0" indent="0" defTabSz="457200" eaLnBrk="1" fontAlgn="auto" hangingPunct="1">
              <a:spcAft>
                <a:spcPts val="0"/>
              </a:spcAft>
              <a:buNone/>
            </a:pPr>
            <a:r>
              <a:rPr lang="en-US" sz="1800" b="1" u="sng" kern="1200" dirty="0">
                <a:solidFill>
                  <a:prstClr val="black"/>
                </a:solidFill>
                <a:latin typeface="Calibri"/>
              </a:rPr>
              <a:t>Questions about Budgets:</a:t>
            </a:r>
          </a:p>
          <a:p>
            <a:pPr marL="0" lvl="0" indent="0" algn="ctr" defTabSz="457200" eaLnBrk="1" fontAlgn="auto" hangingPunct="1">
              <a:spcAft>
                <a:spcPts val="0"/>
              </a:spcAft>
              <a:buNone/>
            </a:pPr>
            <a:r>
              <a:rPr lang="en-US" sz="1800" kern="1200" dirty="0">
                <a:solidFill>
                  <a:prstClr val="black"/>
                </a:solidFill>
                <a:latin typeface="Calibri"/>
              </a:rPr>
              <a:t>Megan Lasso, Budget &amp; Fiscal Manager, 994-1834</a:t>
            </a:r>
          </a:p>
          <a:p>
            <a:pPr marL="0" lvl="0" indent="0" algn="ctr" defTabSz="457200" eaLnBrk="1" fontAlgn="auto" hangingPunct="1">
              <a:spcAft>
                <a:spcPts val="0"/>
              </a:spcAft>
              <a:buNone/>
            </a:pPr>
            <a:r>
              <a:rPr lang="en-US" sz="1800" kern="1200" dirty="0">
                <a:solidFill>
                  <a:prstClr val="black"/>
                </a:solidFill>
                <a:latin typeface="Calibri"/>
                <a:hlinkClick r:id="rId4"/>
              </a:rPr>
              <a:t>mbergstedt@montana.edu</a:t>
            </a:r>
            <a:endParaRPr lang="en-US" sz="1800" kern="1200" dirty="0">
              <a:solidFill>
                <a:prstClr val="black"/>
              </a:solidFill>
              <a:latin typeface="Calibri"/>
            </a:endParaRPr>
          </a:p>
          <a:p>
            <a:pPr marL="0" lvl="0" indent="0" algn="ctr" defTabSz="457200" eaLnBrk="1" fontAlgn="auto" hangingPunct="1">
              <a:spcAft>
                <a:spcPts val="0"/>
              </a:spcAft>
              <a:buNone/>
            </a:pPr>
            <a:r>
              <a:rPr lang="en-US" sz="1800" kern="1200" dirty="0">
                <a:solidFill>
                  <a:prstClr val="black"/>
                </a:solidFill>
                <a:latin typeface="Calibri"/>
              </a:rPr>
              <a:t>Mackenzie Seeley, Budget Analyst, 994-2990</a:t>
            </a:r>
          </a:p>
          <a:p>
            <a:pPr marL="0" lvl="0" indent="0" algn="ctr" defTabSz="457200" eaLnBrk="1" fontAlgn="auto" hangingPunct="1">
              <a:spcAft>
                <a:spcPts val="0"/>
              </a:spcAft>
              <a:buNone/>
            </a:pPr>
            <a:r>
              <a:rPr lang="en-US" sz="1800" kern="1200" dirty="0">
                <a:solidFill>
                  <a:prstClr val="black"/>
                </a:solidFill>
                <a:latin typeface="Calibri"/>
                <a:hlinkClick r:id="rId5"/>
              </a:rPr>
              <a:t>mackenzie.seeley@montana.edu</a:t>
            </a:r>
            <a:endParaRPr lang="en-US" sz="1800" kern="1200" dirty="0">
              <a:solidFill>
                <a:prstClr val="black"/>
              </a:solidFill>
              <a:latin typeface="Calibri"/>
            </a:endParaRPr>
          </a:p>
          <a:p>
            <a:pPr marL="0" lvl="0" indent="0" defTabSz="457200" eaLnBrk="1" fontAlgn="auto" hangingPunct="1">
              <a:spcAft>
                <a:spcPts val="0"/>
              </a:spcAft>
              <a:buNone/>
            </a:pPr>
            <a:r>
              <a:rPr lang="en-US" sz="1800" b="1" u="sng" kern="1200" dirty="0">
                <a:solidFill>
                  <a:prstClr val="black"/>
                </a:solidFill>
                <a:latin typeface="Calibri"/>
              </a:rPr>
              <a:t>Questions about adding index/funds:</a:t>
            </a:r>
          </a:p>
          <a:p>
            <a:pPr marL="0" lvl="0" indent="0" algn="ctr" defTabSz="457200" eaLnBrk="1" fontAlgn="auto" hangingPunct="1">
              <a:spcAft>
                <a:spcPts val="0"/>
              </a:spcAft>
              <a:buNone/>
            </a:pPr>
            <a:r>
              <a:rPr lang="en-US" sz="1800" kern="1200" dirty="0">
                <a:solidFill>
                  <a:prstClr val="black"/>
                </a:solidFill>
                <a:latin typeface="Calibri"/>
              </a:rPr>
              <a:t>Tanya Arrington, UBS, Financial Manager, 994-3345</a:t>
            </a:r>
          </a:p>
          <a:p>
            <a:pPr marL="0" lvl="0" indent="0" algn="ctr" defTabSz="457200" eaLnBrk="1" fontAlgn="auto" hangingPunct="1">
              <a:spcAft>
                <a:spcPts val="0"/>
              </a:spcAft>
              <a:buNone/>
            </a:pPr>
            <a:r>
              <a:rPr lang="en-US" sz="1800" kern="1200" dirty="0">
                <a:solidFill>
                  <a:prstClr val="black"/>
                </a:solidFill>
                <a:latin typeface="Calibri"/>
                <a:hlinkClick r:id="rId6"/>
              </a:rPr>
              <a:t>Tanya.Arrington@montana.edu</a:t>
            </a:r>
            <a:endParaRPr lang="en-US" sz="1800" kern="1200" dirty="0">
              <a:solidFill>
                <a:prstClr val="black"/>
              </a:solidFill>
              <a:latin typeface="Calibri"/>
            </a:endParaRPr>
          </a:p>
          <a:p>
            <a:pPr marL="0" lvl="0" indent="0" defTabSz="457200" eaLnBrk="1" fontAlgn="auto" hangingPunct="1">
              <a:spcAft>
                <a:spcPts val="0"/>
              </a:spcAft>
              <a:buNone/>
            </a:pPr>
            <a:r>
              <a:rPr lang="en-US" sz="1800" b="1" u="sng" kern="1200" dirty="0">
                <a:solidFill>
                  <a:prstClr val="black"/>
                </a:solidFill>
                <a:latin typeface="Calibri"/>
              </a:rPr>
              <a:t>Other/General UBS questions:</a:t>
            </a:r>
          </a:p>
          <a:p>
            <a:pPr marL="0" lvl="0" indent="0" algn="ctr" defTabSz="457200" eaLnBrk="1" fontAlgn="auto" hangingPunct="1">
              <a:spcAft>
                <a:spcPts val="0"/>
              </a:spcAft>
              <a:buNone/>
            </a:pPr>
            <a:r>
              <a:rPr lang="en-US" sz="1800" kern="1200" dirty="0">
                <a:solidFill>
                  <a:prstClr val="black"/>
                </a:solidFill>
                <a:latin typeface="Calibri"/>
              </a:rPr>
              <a:t>Christina Fournier, UBS, Financial Manager, 994-3653</a:t>
            </a:r>
          </a:p>
          <a:p>
            <a:pPr marL="0" lvl="0" indent="0" algn="ctr" defTabSz="457200" eaLnBrk="1" fontAlgn="auto" hangingPunct="1">
              <a:spcAft>
                <a:spcPts val="0"/>
              </a:spcAft>
              <a:buNone/>
            </a:pPr>
            <a:r>
              <a:rPr lang="en-US" sz="1800" kern="1200" dirty="0">
                <a:solidFill>
                  <a:prstClr val="black"/>
                </a:solidFill>
                <a:latin typeface="Calibri"/>
                <a:hlinkClick r:id="rId7"/>
              </a:rPr>
              <a:t>Fournier@montana.edu</a:t>
            </a:r>
            <a:r>
              <a:rPr lang="en-US" sz="1800" kern="1200" dirty="0">
                <a:solidFill>
                  <a:prstClr val="black"/>
                </a:solidFill>
                <a:latin typeface="Calibri"/>
              </a:rPr>
              <a:t> or </a:t>
            </a:r>
            <a:r>
              <a:rPr lang="en-US" sz="1800" kern="1200" dirty="0">
                <a:solidFill>
                  <a:prstClr val="black"/>
                </a:solidFill>
                <a:latin typeface="Calibri"/>
                <a:hlinkClick r:id="rId8"/>
              </a:rPr>
              <a:t>UBSHelp@montana.edu</a:t>
            </a:r>
            <a:endParaRPr lang="en-US" sz="1800" kern="1200" dirty="0">
              <a:solidFill>
                <a:prstClr val="black"/>
              </a:solidFill>
              <a:latin typeface="Calibri"/>
            </a:endParaRPr>
          </a:p>
          <a:p>
            <a:pPr marL="0" indent="0">
              <a:buNone/>
            </a:pPr>
            <a:endParaRPr lang="en-US" dirty="0"/>
          </a:p>
        </p:txBody>
      </p:sp>
    </p:spTree>
    <p:extLst>
      <p:ext uri="{BB962C8B-B14F-4D97-AF65-F5344CB8AC3E}">
        <p14:creationId xmlns:p14="http://schemas.microsoft.com/office/powerpoint/2010/main" val="381103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143000"/>
          </a:xfrm>
        </p:spPr>
        <p:txBody>
          <a:bodyPr/>
          <a:lstStyle/>
          <a:p>
            <a:r>
              <a:rPr lang="en-US" dirty="0">
                <a:solidFill>
                  <a:schemeClr val="tx1"/>
                </a:solidFill>
              </a:rPr>
              <a:t>Questions &amp; 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Current Unrestricted </a:t>
            </a:r>
            <a:r>
              <a:rPr lang="en-US" sz="2000" dirty="0"/>
              <a:t>(cont’d)</a:t>
            </a:r>
            <a:br>
              <a:rPr lang="en-US" dirty="0"/>
            </a:br>
            <a:r>
              <a:rPr lang="en-US" sz="2000" dirty="0"/>
              <a:t>(General Operating)</a:t>
            </a:r>
            <a:endParaRPr lang="en-US" dirty="0"/>
          </a:p>
        </p:txBody>
      </p:sp>
      <p:sp>
        <p:nvSpPr>
          <p:cNvPr id="3" name="Content Placeholder 2"/>
          <p:cNvSpPr>
            <a:spLocks noGrp="1"/>
          </p:cNvSpPr>
          <p:nvPr>
            <p:ph idx="1"/>
          </p:nvPr>
        </p:nvSpPr>
        <p:spPr>
          <a:xfrm>
            <a:off x="342900" y="1447800"/>
            <a:ext cx="8458200" cy="4800600"/>
          </a:xfrm>
        </p:spPr>
        <p:txBody>
          <a:bodyPr/>
          <a:lstStyle/>
          <a:p>
            <a:pPr marL="0" indent="0">
              <a:buNone/>
            </a:pPr>
            <a:endParaRPr lang="en-US" sz="1200" dirty="0">
              <a:latin typeface="Calibri" panose="020F0502020204030204" pitchFamily="34" charset="0"/>
            </a:endParaRPr>
          </a:p>
          <a:p>
            <a:pPr marL="457200" lvl="1" indent="0">
              <a:buNone/>
            </a:pPr>
            <a:endParaRPr lang="en-US" sz="1200" dirty="0">
              <a:latin typeface="Calibri" panose="020F0502020204030204" pitchFamily="34" charset="0"/>
            </a:endParaRPr>
          </a:p>
          <a:p>
            <a:r>
              <a:rPr lang="en-US" dirty="0">
                <a:latin typeface="Calibri" panose="020F0502020204030204" pitchFamily="34" charset="0"/>
              </a:rPr>
              <a:t>Revenue is collected centrally rather than in individual department indexes</a:t>
            </a:r>
          </a:p>
          <a:p>
            <a:r>
              <a:rPr lang="en-US" dirty="0">
                <a:latin typeface="Calibri" panose="020F0502020204030204" pitchFamily="34" charset="0"/>
              </a:rPr>
              <a:t>Departments receive a BUDGET allocation</a:t>
            </a:r>
          </a:p>
          <a:p>
            <a:r>
              <a:rPr lang="en-US" dirty="0">
                <a:latin typeface="Calibri" panose="020F0502020204030204" pitchFamily="34" charset="0"/>
              </a:rPr>
              <a:t>Deposits to income should never be made to these funds</a:t>
            </a:r>
          </a:p>
          <a:p>
            <a:r>
              <a:rPr lang="en-US" dirty="0">
                <a:latin typeface="Calibri" panose="020F0502020204030204" pitchFamily="34" charset="0"/>
              </a:rPr>
              <a:t>To be spent for the purpose of EDUCATING students or the direct support of that process</a:t>
            </a:r>
          </a:p>
          <a:p>
            <a:pPr marL="0" indent="0">
              <a:buNone/>
            </a:pPr>
            <a:endParaRPr lang="en-US" dirty="0"/>
          </a:p>
        </p:txBody>
      </p:sp>
    </p:spTree>
    <p:extLst>
      <p:ext uri="{BB962C8B-B14F-4D97-AF65-F5344CB8AC3E}">
        <p14:creationId xmlns:p14="http://schemas.microsoft.com/office/powerpoint/2010/main" val="264359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Restricted</a:t>
            </a:r>
          </a:p>
        </p:txBody>
      </p:sp>
      <p:sp>
        <p:nvSpPr>
          <p:cNvPr id="3" name="Content Placeholder 2"/>
          <p:cNvSpPr>
            <a:spLocks noGrp="1"/>
          </p:cNvSpPr>
          <p:nvPr>
            <p:ph idx="1"/>
          </p:nvPr>
        </p:nvSpPr>
        <p:spPr>
          <a:xfrm>
            <a:off x="228600" y="1600200"/>
            <a:ext cx="8458200" cy="4114800"/>
          </a:xfrm>
        </p:spPr>
        <p:txBody>
          <a:bodyPr/>
          <a:lstStyle/>
          <a:p>
            <a:pPr lvl="0" defTabSz="457200" eaLnBrk="1" fontAlgn="auto" hangingPunct="1">
              <a:spcAft>
                <a:spcPts val="0"/>
              </a:spcAft>
              <a:buFont typeface="Arial"/>
              <a:buChar char="•"/>
            </a:pPr>
            <a:r>
              <a:rPr lang="en-US" sz="2700" kern="1200" dirty="0">
                <a:solidFill>
                  <a:prstClr val="black"/>
                </a:solidFill>
                <a:latin typeface="Calibri"/>
              </a:rPr>
              <a:t>Grants, Gifts/Donations, Scholarships, Foundation reimbursement accounts</a:t>
            </a:r>
          </a:p>
          <a:p>
            <a:pPr marL="0" lvl="0" indent="0" defTabSz="457200" eaLnBrk="1" fontAlgn="auto" hangingPunct="1">
              <a:spcAft>
                <a:spcPts val="0"/>
              </a:spcAft>
              <a:buNone/>
            </a:pPr>
            <a:endParaRPr lang="en-US" sz="1200" kern="1200" dirty="0">
              <a:solidFill>
                <a:prstClr val="black"/>
              </a:solidFill>
              <a:latin typeface="Calibri"/>
            </a:endParaRPr>
          </a:p>
          <a:p>
            <a:pPr lvl="0" defTabSz="457200" eaLnBrk="1" fontAlgn="auto" hangingPunct="1">
              <a:spcAft>
                <a:spcPts val="0"/>
              </a:spcAft>
              <a:buFont typeface="Arial"/>
              <a:buChar char="•"/>
            </a:pPr>
            <a:r>
              <a:rPr lang="en-US" sz="2700" kern="1200" dirty="0">
                <a:solidFill>
                  <a:prstClr val="black"/>
                </a:solidFill>
                <a:latin typeface="Calibri"/>
              </a:rPr>
              <a:t>Specific sources of income &amp; account codes</a:t>
            </a:r>
          </a:p>
          <a:p>
            <a:pPr lvl="1" defTabSz="457200" eaLnBrk="1" fontAlgn="auto" hangingPunct="1">
              <a:spcAft>
                <a:spcPts val="0"/>
              </a:spcAft>
              <a:buFont typeface="Arial"/>
              <a:buChar char="•"/>
            </a:pPr>
            <a:r>
              <a:rPr lang="en-US" sz="2000" kern="1200" dirty="0">
                <a:solidFill>
                  <a:prstClr val="black"/>
                </a:solidFill>
                <a:latin typeface="Calibri"/>
              </a:rPr>
              <a:t>Office of Sponsored Programs will provide account codes for grants, for 423xxx indexes the account code is 53950</a:t>
            </a:r>
          </a:p>
          <a:p>
            <a:pPr marL="0" lvl="0" indent="0" defTabSz="457200" eaLnBrk="1" fontAlgn="auto" hangingPunct="1">
              <a:spcAft>
                <a:spcPts val="0"/>
              </a:spcAft>
              <a:buNone/>
            </a:pPr>
            <a:endParaRPr lang="en-US" sz="1200" kern="1200" dirty="0">
              <a:solidFill>
                <a:prstClr val="black"/>
              </a:solidFill>
              <a:latin typeface="Calibri"/>
            </a:endParaRPr>
          </a:p>
          <a:p>
            <a:pPr lvl="0" defTabSz="457200" eaLnBrk="1" fontAlgn="auto" hangingPunct="1">
              <a:spcAft>
                <a:spcPts val="0"/>
              </a:spcAft>
              <a:buFont typeface="Arial"/>
              <a:buChar char="•"/>
            </a:pPr>
            <a:r>
              <a:rPr lang="en-US" sz="2700" kern="1200" dirty="0">
                <a:solidFill>
                  <a:prstClr val="black"/>
                </a:solidFill>
                <a:latin typeface="Calibri"/>
              </a:rPr>
              <a:t>Comes to department as either direct income (donors) or reimbursements (grants &amp; Foundation)</a:t>
            </a:r>
          </a:p>
          <a:p>
            <a:pPr marL="0" lvl="0" indent="0" defTabSz="457200" eaLnBrk="1" fontAlgn="auto" hangingPunct="1">
              <a:spcAft>
                <a:spcPts val="0"/>
              </a:spcAft>
              <a:buNone/>
            </a:pPr>
            <a:endParaRPr lang="en-US" sz="1200" kern="1200" dirty="0">
              <a:solidFill>
                <a:prstClr val="black"/>
              </a:solidFill>
              <a:latin typeface="Calibri"/>
            </a:endParaRPr>
          </a:p>
          <a:p>
            <a:pPr lvl="0" defTabSz="457200" eaLnBrk="1" fontAlgn="auto" hangingPunct="1">
              <a:spcAft>
                <a:spcPts val="0"/>
              </a:spcAft>
              <a:buFont typeface="Arial"/>
              <a:buChar char="•"/>
            </a:pPr>
            <a:r>
              <a:rPr lang="en-US" sz="2700" kern="1200" dirty="0">
                <a:solidFill>
                  <a:prstClr val="black"/>
                </a:solidFill>
                <a:latin typeface="Calibri"/>
              </a:rPr>
              <a:t>To be spent for the purpose specified by funding source</a:t>
            </a:r>
          </a:p>
          <a:p>
            <a:pPr marL="0" indent="0">
              <a:buNone/>
            </a:pPr>
            <a:endParaRPr lang="en-US" dirty="0"/>
          </a:p>
        </p:txBody>
      </p:sp>
    </p:spTree>
    <p:extLst>
      <p:ext uri="{BB962C8B-B14F-4D97-AF65-F5344CB8AC3E}">
        <p14:creationId xmlns:p14="http://schemas.microsoft.com/office/powerpoint/2010/main" val="296764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kern="1200">
                <a:solidFill>
                  <a:prstClr val="black"/>
                </a:solidFill>
              </a:rPr>
              <a:t>Designated</a:t>
            </a:r>
            <a:endParaRPr lang="en-US" dirty="0"/>
          </a:p>
        </p:txBody>
      </p:sp>
      <p:sp>
        <p:nvSpPr>
          <p:cNvPr id="3" name="Content Placeholder 2"/>
          <p:cNvSpPr>
            <a:spLocks noGrp="1"/>
          </p:cNvSpPr>
          <p:nvPr>
            <p:ph idx="1"/>
          </p:nvPr>
        </p:nvSpPr>
        <p:spPr>
          <a:xfrm>
            <a:off x="304800" y="1143000"/>
            <a:ext cx="8458200" cy="4800600"/>
          </a:xfrm>
        </p:spPr>
        <p:txBody>
          <a:bodyPr/>
          <a:lstStyle/>
          <a:p>
            <a:pPr lvl="0" defTabSz="457200" eaLnBrk="1" fontAlgn="auto" hangingPunct="1">
              <a:spcBef>
                <a:spcPts val="600"/>
              </a:spcBef>
              <a:spcAft>
                <a:spcPts val="600"/>
              </a:spcAft>
              <a:buFont typeface="Arial"/>
              <a:buChar char="•"/>
            </a:pPr>
            <a:r>
              <a:rPr lang="en-US" sz="2400" kern="1200" dirty="0">
                <a:solidFill>
                  <a:prstClr val="black"/>
                </a:solidFill>
                <a:latin typeface="Calibri"/>
              </a:rPr>
              <a:t>Sales &amp; service, indirect costs (IDC), some student course fees, recharge centers, field trips, conferences</a:t>
            </a:r>
          </a:p>
          <a:p>
            <a:pPr lvl="0" defTabSz="457200" eaLnBrk="1" fontAlgn="auto" hangingPunct="1">
              <a:spcBef>
                <a:spcPts val="600"/>
              </a:spcBef>
              <a:spcAft>
                <a:spcPts val="0"/>
              </a:spcAft>
              <a:buFont typeface="Arial"/>
              <a:buChar char="•"/>
            </a:pPr>
            <a:r>
              <a:rPr lang="en-US" sz="2400" kern="1200" dirty="0">
                <a:solidFill>
                  <a:prstClr val="black"/>
                </a:solidFill>
                <a:latin typeface="Calibri"/>
              </a:rPr>
              <a:t>Varied sources of income &amp; account codes</a:t>
            </a:r>
          </a:p>
          <a:p>
            <a:pPr lvl="1" defTabSz="457200" eaLnBrk="1" fontAlgn="auto" hangingPunct="1">
              <a:spcBef>
                <a:spcPts val="600"/>
              </a:spcBef>
              <a:spcAft>
                <a:spcPts val="0"/>
              </a:spcAft>
              <a:buFont typeface="Wingdings" panose="05000000000000000000" pitchFamily="2" charset="2"/>
              <a:buChar char="ü"/>
            </a:pPr>
            <a:r>
              <a:rPr lang="en-US" sz="1600" kern="1200" dirty="0">
                <a:solidFill>
                  <a:prstClr val="black"/>
                </a:solidFill>
                <a:latin typeface="Calibri"/>
              </a:rPr>
              <a:t>includes income account codes – 53350-recharge, 53360-IDC, 53631-educ sales</a:t>
            </a:r>
          </a:p>
          <a:p>
            <a:pPr lvl="0" defTabSz="457200" eaLnBrk="1" fontAlgn="auto" hangingPunct="1">
              <a:spcBef>
                <a:spcPts val="600"/>
              </a:spcBef>
              <a:spcAft>
                <a:spcPts val="600"/>
              </a:spcAft>
              <a:buFont typeface="Arial"/>
              <a:buChar char="•"/>
            </a:pPr>
            <a:r>
              <a:rPr lang="en-US" sz="2400" kern="1200" dirty="0">
                <a:solidFill>
                  <a:prstClr val="black"/>
                </a:solidFill>
                <a:latin typeface="Calibri"/>
              </a:rPr>
              <a:t>Revenue is generated as either direct income (customers) or recharge income (University Information Technology, Facility Services)</a:t>
            </a:r>
          </a:p>
          <a:p>
            <a:pPr lvl="0" defTabSz="457200" eaLnBrk="1" fontAlgn="auto" hangingPunct="1">
              <a:spcBef>
                <a:spcPts val="600"/>
              </a:spcBef>
              <a:spcAft>
                <a:spcPts val="600"/>
              </a:spcAft>
              <a:buFont typeface="Arial"/>
              <a:buChar char="•"/>
            </a:pPr>
            <a:r>
              <a:rPr lang="en-US" sz="2400" kern="1200" dirty="0">
                <a:solidFill>
                  <a:prstClr val="black"/>
                </a:solidFill>
                <a:latin typeface="Calibri"/>
              </a:rPr>
              <a:t>Spending is generally not restricted, can be used for any departmental purpose.  Exception is student course fees.</a:t>
            </a:r>
          </a:p>
          <a:p>
            <a:pPr lvl="0" defTabSz="457200" eaLnBrk="1" fontAlgn="auto" hangingPunct="1">
              <a:spcBef>
                <a:spcPts val="600"/>
              </a:spcBef>
              <a:spcAft>
                <a:spcPts val="600"/>
              </a:spcAft>
              <a:buFont typeface="Arial"/>
              <a:buChar char="•"/>
            </a:pPr>
            <a:r>
              <a:rPr lang="en-US" sz="2400" kern="1200" dirty="0">
                <a:solidFill>
                  <a:prstClr val="black"/>
                </a:solidFill>
                <a:latin typeface="Calibri"/>
              </a:rPr>
              <a:t>Activity may generate UBI (Unrelated Business Income) and must be reviewed annually</a:t>
            </a:r>
          </a:p>
          <a:p>
            <a:pPr marL="0" indent="0">
              <a:buNone/>
            </a:pPr>
            <a:endParaRPr lang="en-US" dirty="0"/>
          </a:p>
        </p:txBody>
      </p:sp>
    </p:spTree>
    <p:extLst>
      <p:ext uri="{BB962C8B-B14F-4D97-AF65-F5344CB8AC3E}">
        <p14:creationId xmlns:p14="http://schemas.microsoft.com/office/powerpoint/2010/main" val="136252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prstClr val="black"/>
                </a:solidFill>
              </a:rPr>
              <a:t>Auxiliary</a:t>
            </a:r>
            <a:endParaRPr lang="en-US" dirty="0"/>
          </a:p>
        </p:txBody>
      </p:sp>
      <p:sp>
        <p:nvSpPr>
          <p:cNvPr id="3" name="Content Placeholder 2"/>
          <p:cNvSpPr>
            <a:spLocks noGrp="1"/>
          </p:cNvSpPr>
          <p:nvPr>
            <p:ph idx="1"/>
          </p:nvPr>
        </p:nvSpPr>
        <p:spPr/>
        <p:txBody>
          <a:bodyPr/>
          <a:lstStyle/>
          <a:p>
            <a:pPr lvl="0" defTabSz="457200" eaLnBrk="1" fontAlgn="auto" hangingPunct="1">
              <a:spcAft>
                <a:spcPts val="0"/>
              </a:spcAft>
              <a:buFont typeface="Arial"/>
              <a:buChar char="•"/>
            </a:pPr>
            <a:r>
              <a:rPr lang="en-US" kern="1200" dirty="0">
                <a:solidFill>
                  <a:prstClr val="black"/>
                </a:solidFill>
                <a:latin typeface="Calibri"/>
              </a:rPr>
              <a:t>On campus sales &amp; service activities, student services</a:t>
            </a:r>
          </a:p>
          <a:p>
            <a:pPr marL="0" lvl="0" indent="0" defTabSz="457200" eaLnBrk="1" fontAlgn="auto" hangingPunct="1">
              <a:spcAft>
                <a:spcPts val="0"/>
              </a:spcAft>
              <a:buNone/>
            </a:pPr>
            <a:endParaRPr lang="en-US" kern="1200" dirty="0">
              <a:solidFill>
                <a:prstClr val="black"/>
              </a:solidFill>
              <a:latin typeface="Calibri"/>
            </a:endParaRPr>
          </a:p>
          <a:p>
            <a:pPr lvl="0" defTabSz="457200" eaLnBrk="1" fontAlgn="auto" hangingPunct="1">
              <a:spcAft>
                <a:spcPts val="0"/>
              </a:spcAft>
              <a:buFont typeface="Arial"/>
              <a:buChar char="•"/>
            </a:pPr>
            <a:r>
              <a:rPr lang="en-US" kern="1200" dirty="0">
                <a:solidFill>
                  <a:prstClr val="black"/>
                </a:solidFill>
                <a:latin typeface="Calibri"/>
              </a:rPr>
              <a:t>Income from residence halls, food services (room &amp; board), parking</a:t>
            </a:r>
            <a:endParaRPr lang="en-US" sz="2400" kern="1200" dirty="0">
              <a:solidFill>
                <a:prstClr val="black"/>
              </a:solidFill>
              <a:latin typeface="Calibri"/>
            </a:endParaRPr>
          </a:p>
        </p:txBody>
      </p:sp>
    </p:spTree>
    <p:extLst>
      <p:ext uri="{BB962C8B-B14F-4D97-AF65-F5344CB8AC3E}">
        <p14:creationId xmlns:p14="http://schemas.microsoft.com/office/powerpoint/2010/main" val="285258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prstClr val="black"/>
                </a:solidFill>
              </a:rPr>
              <a:t>Plant</a:t>
            </a:r>
            <a:endParaRPr lang="en-US" dirty="0"/>
          </a:p>
        </p:txBody>
      </p:sp>
      <p:sp>
        <p:nvSpPr>
          <p:cNvPr id="3" name="Content Placeholder 2"/>
          <p:cNvSpPr>
            <a:spLocks noGrp="1"/>
          </p:cNvSpPr>
          <p:nvPr>
            <p:ph idx="1"/>
          </p:nvPr>
        </p:nvSpPr>
        <p:spPr/>
        <p:txBody>
          <a:bodyPr/>
          <a:lstStyle/>
          <a:p>
            <a:pPr lvl="0" defTabSz="457200" eaLnBrk="1" fontAlgn="auto" hangingPunct="1">
              <a:spcAft>
                <a:spcPts val="0"/>
              </a:spcAft>
              <a:buFont typeface="Arial"/>
              <a:buChar char="•"/>
            </a:pPr>
            <a:r>
              <a:rPr lang="en-US" kern="1200" dirty="0">
                <a:solidFill>
                  <a:prstClr val="black"/>
                </a:solidFill>
                <a:latin typeface="Calibri"/>
              </a:rPr>
              <a:t>New construction, Repair &amp; Replacement (R&amp;R), Capital equipment, Capital Software</a:t>
            </a:r>
          </a:p>
          <a:p>
            <a:pPr marL="0" lvl="0" indent="0" defTabSz="457200" eaLnBrk="1" fontAlgn="auto" hangingPunct="1">
              <a:spcAft>
                <a:spcPts val="0"/>
              </a:spcAft>
              <a:buNone/>
            </a:pPr>
            <a:endParaRPr lang="en-US" kern="1200" dirty="0">
              <a:solidFill>
                <a:prstClr val="black"/>
              </a:solidFill>
              <a:latin typeface="Calibri"/>
            </a:endParaRPr>
          </a:p>
          <a:p>
            <a:pPr lvl="0" defTabSz="457200" eaLnBrk="1" fontAlgn="auto" hangingPunct="1">
              <a:spcAft>
                <a:spcPts val="0"/>
              </a:spcAft>
              <a:buFont typeface="Arial"/>
              <a:buChar char="•"/>
            </a:pPr>
            <a:r>
              <a:rPr lang="en-US" kern="1200" dirty="0">
                <a:solidFill>
                  <a:prstClr val="black"/>
                </a:solidFill>
                <a:latin typeface="Calibri"/>
              </a:rPr>
              <a:t>Income is usually a transfer in from some other fund type</a:t>
            </a:r>
            <a:endParaRPr lang="en-US" sz="2400" kern="1200" dirty="0">
              <a:solidFill>
                <a:prstClr val="black"/>
              </a:solidFill>
              <a:latin typeface="Calibri"/>
            </a:endParaRPr>
          </a:p>
          <a:p>
            <a:pPr marL="0" indent="0">
              <a:buNone/>
            </a:pPr>
            <a:endParaRPr lang="en-US" dirty="0"/>
          </a:p>
        </p:txBody>
      </p:sp>
    </p:spTree>
    <p:extLst>
      <p:ext uri="{BB962C8B-B14F-4D97-AF65-F5344CB8AC3E}">
        <p14:creationId xmlns:p14="http://schemas.microsoft.com/office/powerpoint/2010/main" val="386084533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34"/>
            <a:cs typeface="Geneva" pitchFamily="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34"/>
            <a:cs typeface="Geneva" pitchFamily="34"/>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2047</TotalTime>
  <Words>2182</Words>
  <Application>Microsoft Office PowerPoint</Application>
  <PresentationFormat>On-screen Show (4:3)</PresentationFormat>
  <Paragraphs>286</Paragraphs>
  <Slides>47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Geneva</vt:lpstr>
      <vt:lpstr>Wingdings</vt:lpstr>
      <vt:lpstr>Blank Presentation</vt:lpstr>
      <vt:lpstr>Budget Basics &amp; MSU Funding Sources</vt:lpstr>
      <vt:lpstr>Agenda</vt:lpstr>
      <vt:lpstr>Banner Fund Types</vt:lpstr>
      <vt:lpstr>Current Unrestricted  (General Operating)</vt:lpstr>
      <vt:lpstr>Current Unrestricted (cont’d) (General Operating)</vt:lpstr>
      <vt:lpstr>Restricted</vt:lpstr>
      <vt:lpstr>Designated</vt:lpstr>
      <vt:lpstr>Auxiliary</vt:lpstr>
      <vt:lpstr>Plant</vt:lpstr>
      <vt:lpstr>Budget Cycle</vt:lpstr>
      <vt:lpstr>Budgeting Guidelines</vt:lpstr>
      <vt:lpstr>Budget Entry Process</vt:lpstr>
      <vt:lpstr>PowerPoint Presentation</vt:lpstr>
      <vt:lpstr>PowerPoint Presentation</vt:lpstr>
      <vt:lpstr>Adjustments to Your Budget</vt:lpstr>
      <vt:lpstr>Budget Adjustments</vt:lpstr>
      <vt:lpstr>Budget Adjustments, Cont’d</vt:lpstr>
      <vt:lpstr>Budget by Position Report</vt:lpstr>
      <vt:lpstr>Budget Adjustments, Cont’d</vt:lpstr>
      <vt:lpstr>Budget Adjustment Example</vt:lpstr>
      <vt:lpstr>PowerPoint Presentation</vt:lpstr>
      <vt:lpstr>Available Balance – Current Unrestricted Index FGIBDST (only has current year information)</vt:lpstr>
      <vt:lpstr>Fund Balance / Available Cash – Other Funds FGITBSR (includes prior year fund balance)</vt:lpstr>
      <vt:lpstr>Budgeting in CatBooks</vt:lpstr>
      <vt:lpstr>PowerPoint Presentation</vt:lpstr>
      <vt:lpstr>PowerPoint Presentation</vt:lpstr>
      <vt:lpstr>Budgeting in CatBooks</vt:lpstr>
      <vt:lpstr>Should match your Banner budget.</vt:lpstr>
      <vt:lpstr>Budgeting in CatBooks</vt:lpstr>
      <vt:lpstr>Budgeting in CatBooks</vt:lpstr>
      <vt:lpstr>Budgeting in CatBooks</vt:lpstr>
      <vt:lpstr>PowerPoint Presentation</vt:lpstr>
      <vt:lpstr>Budgeting in CatBooks</vt:lpstr>
      <vt:lpstr>PowerPoint Presentation</vt:lpstr>
      <vt:lpstr>Moving $ between Fund Types</vt:lpstr>
      <vt:lpstr>Moving $ between Fund Types</vt:lpstr>
      <vt:lpstr>Moving $ with a JRC</vt:lpstr>
      <vt:lpstr>Moving $ for Sponsorships</vt:lpstr>
      <vt:lpstr>Moving $ from Foundation</vt:lpstr>
      <vt:lpstr>How do I spend my Foundation money?</vt:lpstr>
      <vt:lpstr>PowerPoint Presentation</vt:lpstr>
      <vt:lpstr>PowerPoint Presentation</vt:lpstr>
      <vt:lpstr>What happens next? </vt:lpstr>
      <vt:lpstr>PowerPoint Presentation</vt:lpstr>
      <vt:lpstr>UBS, UBO &amp; Foundation Website Information</vt:lpstr>
      <vt:lpstr>Important Contacts</vt:lpstr>
      <vt:lpstr>Questions &amp; Comments</vt:lpstr>
    </vt:vector>
  </TitlesOfParts>
  <Company>MSU Publications and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Mangels</dc:creator>
  <cp:lastModifiedBy>Fournier, Christina</cp:lastModifiedBy>
  <cp:revision>153</cp:revision>
  <cp:lastPrinted>2014-04-16T21:17:39Z</cp:lastPrinted>
  <dcterms:created xsi:type="dcterms:W3CDTF">2006-01-04T16:59:47Z</dcterms:created>
  <dcterms:modified xsi:type="dcterms:W3CDTF">2019-04-17T18:32:06Z</dcterms:modified>
</cp:coreProperties>
</file>