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1" r:id="rId1"/>
    <p:sldMasterId id="2147483816" r:id="rId2"/>
  </p:sldMasterIdLst>
  <p:notesMasterIdLst>
    <p:notesMasterId r:id="rId36"/>
  </p:notesMasterIdLst>
  <p:handoutMasterIdLst>
    <p:handoutMasterId r:id="rId37"/>
  </p:handoutMasterIdLst>
  <p:sldIdLst>
    <p:sldId id="318" r:id="rId3"/>
    <p:sldId id="386" r:id="rId4"/>
    <p:sldId id="406" r:id="rId5"/>
    <p:sldId id="407" r:id="rId6"/>
    <p:sldId id="408" r:id="rId7"/>
    <p:sldId id="409" r:id="rId8"/>
    <p:sldId id="387" r:id="rId9"/>
    <p:sldId id="388" r:id="rId10"/>
    <p:sldId id="389" r:id="rId11"/>
    <p:sldId id="405" r:id="rId12"/>
    <p:sldId id="392" r:id="rId13"/>
    <p:sldId id="393" r:id="rId14"/>
    <p:sldId id="394" r:id="rId15"/>
    <p:sldId id="395" r:id="rId16"/>
    <p:sldId id="396" r:id="rId17"/>
    <p:sldId id="397" r:id="rId18"/>
    <p:sldId id="398" r:id="rId19"/>
    <p:sldId id="399" r:id="rId20"/>
    <p:sldId id="404" r:id="rId21"/>
    <p:sldId id="379" r:id="rId22"/>
    <p:sldId id="366" r:id="rId23"/>
    <p:sldId id="367" r:id="rId24"/>
    <p:sldId id="365" r:id="rId25"/>
    <p:sldId id="363" r:id="rId26"/>
    <p:sldId id="410" r:id="rId27"/>
    <p:sldId id="316" r:id="rId28"/>
    <p:sldId id="330" r:id="rId29"/>
    <p:sldId id="385" r:id="rId30"/>
    <p:sldId id="390" r:id="rId31"/>
    <p:sldId id="391" r:id="rId32"/>
    <p:sldId id="400" r:id="rId33"/>
    <p:sldId id="401" r:id="rId34"/>
    <p:sldId id="402"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544">
          <p15:clr>
            <a:srgbClr val="A4A3A4"/>
          </p15:clr>
        </p15:guide>
        <p15:guide id="3" orient="horz" pos="278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2"/>
    <p:restoredTop sz="71549" autoAdjust="0"/>
  </p:normalViewPr>
  <p:slideViewPr>
    <p:cSldViewPr>
      <p:cViewPr varScale="1">
        <p:scale>
          <a:sx n="83" d="100"/>
          <a:sy n="83" d="100"/>
        </p:scale>
        <p:origin x="2538" y="90"/>
      </p:cViewPr>
      <p:guideLst>
        <p:guide orient="horz" pos="1920"/>
        <p:guide pos="2544"/>
        <p:guide orient="horz" pos="278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7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24756974822604"/>
          <c:y val="3.99636693914623E-2"/>
          <c:w val="0.49566601049868803"/>
          <c:h val="0.82378367554192"/>
        </c:manualLayout>
      </c:layout>
      <c:barChart>
        <c:barDir val="bar"/>
        <c:grouping val="stacked"/>
        <c:varyColors val="0"/>
        <c:ser>
          <c:idx val="0"/>
          <c:order val="0"/>
          <c:tx>
            <c:strRef>
              <c:f>Sheet1!$B$2</c:f>
              <c:strCache>
                <c:ptCount val="1"/>
                <c:pt idx="0">
                  <c:v>Not at all</c:v>
                </c:pt>
              </c:strCache>
            </c:strRef>
          </c:tx>
          <c:spPr>
            <a:solidFill>
              <a:srgbClr val="002060"/>
            </a:solidFill>
            <a:ln>
              <a:no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0-C36B-5D4B-B67E-C15FAFCB466A}"/>
              </c:ext>
            </c:extLst>
          </c:dPt>
          <c:dLbls>
            <c:dLbl>
              <c:idx val="0"/>
              <c:delete val="1"/>
              <c:extLst xmlns:c16r2="http://schemas.microsoft.com/office/drawing/2015/06/chart">
                <c:ext xmlns:c16="http://schemas.microsoft.com/office/drawing/2014/chart" uri="{C3380CC4-5D6E-409C-BE32-E72D297353CC}">
                  <c16:uniqueId val="{00000001-C36B-5D4B-B67E-C15FAFCB466A}"/>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C36B-5D4B-B67E-C15FAFCB466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C36B-5D4B-B67E-C15FAFCB466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4-C36B-5D4B-B67E-C15FAFCB466A}"/>
                </c:ext>
                <c:ext xmlns:c15="http://schemas.microsoft.com/office/drawing/2012/chart" uri="{CE6537A1-D6FC-4f65-9D91-7224C49458BB}"/>
              </c:extLst>
            </c:dLbl>
            <c:dLbl>
              <c:idx val="4"/>
              <c:layout>
                <c:manualLayout>
                  <c:x val="1.2097793331389099E-3"/>
                  <c:y val="-3.63306085376930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36B-5D4B-B67E-C15FAFCB466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C36B-5D4B-B67E-C15FAFCB466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Sheet1!$B$3:$B$8</c:f>
              <c:numCache>
                <c:formatCode>0%</c:formatCode>
                <c:ptCount val="6"/>
                <c:pt idx="0">
                  <c:v>0</c:v>
                </c:pt>
                <c:pt idx="1">
                  <c:v>0</c:v>
                </c:pt>
                <c:pt idx="2">
                  <c:v>0</c:v>
                </c:pt>
                <c:pt idx="3">
                  <c:v>0</c:v>
                </c:pt>
                <c:pt idx="4">
                  <c:v>0.05</c:v>
                </c:pt>
                <c:pt idx="5">
                  <c:v>0</c:v>
                </c:pt>
              </c:numCache>
            </c:numRef>
          </c:val>
          <c:extLst xmlns:c16r2="http://schemas.microsoft.com/office/drawing/2015/06/chart">
            <c:ext xmlns:c16="http://schemas.microsoft.com/office/drawing/2014/chart" uri="{C3380CC4-5D6E-409C-BE32-E72D297353CC}">
              <c16:uniqueId val="{00000006-C36B-5D4B-B67E-C15FAFCB466A}"/>
            </c:ext>
          </c:extLst>
        </c:ser>
        <c:ser>
          <c:idx val="1"/>
          <c:order val="1"/>
          <c:tx>
            <c:strRef>
              <c:f>Sheet1!$C$2</c:f>
              <c:strCache>
                <c:ptCount val="1"/>
                <c:pt idx="0">
                  <c:v>Minimum extent</c:v>
                </c:pt>
              </c:strCache>
            </c:strRef>
          </c:tx>
          <c:spPr>
            <a:solidFill>
              <a:srgbClr val="4B76A0"/>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7-C36B-5D4B-B67E-C15FAFCB466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8-C36B-5D4B-B67E-C15FAFCB466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Sheet1!$C$3:$C$8</c:f>
              <c:numCache>
                <c:formatCode>0%</c:formatCode>
                <c:ptCount val="6"/>
                <c:pt idx="0">
                  <c:v>0.15</c:v>
                </c:pt>
                <c:pt idx="1">
                  <c:v>0.1</c:v>
                </c:pt>
                <c:pt idx="2">
                  <c:v>0</c:v>
                </c:pt>
                <c:pt idx="3">
                  <c:v>0.15</c:v>
                </c:pt>
                <c:pt idx="4">
                  <c:v>0.2</c:v>
                </c:pt>
                <c:pt idx="5">
                  <c:v>0</c:v>
                </c:pt>
              </c:numCache>
            </c:numRef>
          </c:val>
          <c:extLst xmlns:c16r2="http://schemas.microsoft.com/office/drawing/2015/06/chart">
            <c:ext xmlns:c16="http://schemas.microsoft.com/office/drawing/2014/chart" uri="{C3380CC4-5D6E-409C-BE32-E72D297353CC}">
              <c16:uniqueId val="{00000009-C36B-5D4B-B67E-C15FAFCB466A}"/>
            </c:ext>
          </c:extLst>
        </c:ser>
        <c:ser>
          <c:idx val="2"/>
          <c:order val="2"/>
          <c:tx>
            <c:strRef>
              <c:f>Sheet1!$D$2</c:f>
              <c:strCache>
                <c:ptCount val="1"/>
                <c:pt idx="0">
                  <c:v>Moderate extent</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Sheet1!$D$3:$D$8</c:f>
              <c:numCache>
                <c:formatCode>0%</c:formatCode>
                <c:ptCount val="6"/>
                <c:pt idx="0">
                  <c:v>0.3</c:v>
                </c:pt>
                <c:pt idx="1">
                  <c:v>0.45</c:v>
                </c:pt>
                <c:pt idx="2">
                  <c:v>0.45</c:v>
                </c:pt>
                <c:pt idx="3">
                  <c:v>0.5</c:v>
                </c:pt>
                <c:pt idx="4">
                  <c:v>0.3</c:v>
                </c:pt>
                <c:pt idx="5">
                  <c:v>0.3</c:v>
                </c:pt>
              </c:numCache>
            </c:numRef>
          </c:val>
          <c:extLst xmlns:c16r2="http://schemas.microsoft.com/office/drawing/2015/06/chart">
            <c:ext xmlns:c16="http://schemas.microsoft.com/office/drawing/2014/chart" uri="{C3380CC4-5D6E-409C-BE32-E72D297353CC}">
              <c16:uniqueId val="{0000000A-C36B-5D4B-B67E-C15FAFCB466A}"/>
            </c:ext>
          </c:extLst>
        </c:ser>
        <c:ser>
          <c:idx val="3"/>
          <c:order val="3"/>
          <c:tx>
            <c:strRef>
              <c:f>Sheet1!$E$2</c:f>
              <c:strCache>
                <c:ptCount val="1"/>
                <c:pt idx="0">
                  <c:v>Great extent</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Sheet1!$E$3:$E$8</c:f>
              <c:numCache>
                <c:formatCode>0%</c:formatCode>
                <c:ptCount val="6"/>
                <c:pt idx="0">
                  <c:v>0.55000000000000004</c:v>
                </c:pt>
                <c:pt idx="1">
                  <c:v>0.45</c:v>
                </c:pt>
                <c:pt idx="2">
                  <c:v>0.55000000000000004</c:v>
                </c:pt>
                <c:pt idx="3">
                  <c:v>0.35</c:v>
                </c:pt>
                <c:pt idx="4">
                  <c:v>0.45</c:v>
                </c:pt>
                <c:pt idx="5">
                  <c:v>0.7</c:v>
                </c:pt>
              </c:numCache>
            </c:numRef>
          </c:val>
          <c:extLst xmlns:c16r2="http://schemas.microsoft.com/office/drawing/2015/06/chart">
            <c:ext xmlns:c16="http://schemas.microsoft.com/office/drawing/2014/chart" uri="{C3380CC4-5D6E-409C-BE32-E72D297353CC}">
              <c16:uniqueId val="{0000000B-C36B-5D4B-B67E-C15FAFCB466A}"/>
            </c:ext>
          </c:extLst>
        </c:ser>
        <c:dLbls>
          <c:showLegendKey val="0"/>
          <c:showVal val="0"/>
          <c:showCatName val="0"/>
          <c:showSerName val="0"/>
          <c:showPercent val="0"/>
          <c:showBubbleSize val="0"/>
        </c:dLbls>
        <c:gapWidth val="40"/>
        <c:overlap val="100"/>
        <c:axId val="105094864"/>
        <c:axId val="105093688"/>
      </c:barChart>
      <c:catAx>
        <c:axId val="10509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05093688"/>
        <c:crosses val="autoZero"/>
        <c:auto val="1"/>
        <c:lblAlgn val="ctr"/>
        <c:lblOffset val="100"/>
        <c:noMultiLvlLbl val="0"/>
      </c:catAx>
      <c:valAx>
        <c:axId val="10509368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0509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rgbClr val="FFFFFF">
          <a:lumMod val="75000"/>
        </a:srgbClr>
      </a:solidFill>
      <a:round/>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Yes</c:v>
                </c:pt>
              </c:strCache>
            </c:strRef>
          </c:tx>
          <c:spPr>
            <a:solidFill>
              <a:srgbClr val="336600"/>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F163-AE47-8600-A32B637FC9BB}"/>
              </c:ext>
            </c:extLst>
          </c:dPt>
          <c:dPt>
            <c:idx val="1"/>
            <c:invertIfNegative val="0"/>
            <c:bubble3D val="0"/>
            <c:extLst xmlns:c16r2="http://schemas.microsoft.com/office/drawing/2015/06/chart">
              <c:ext xmlns:c16="http://schemas.microsoft.com/office/drawing/2014/chart" uri="{C3380CC4-5D6E-409C-BE32-E72D297353CC}">
                <c16:uniqueId val="{00000001-F163-AE47-8600-A32B637FC9BB}"/>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Faculty supervisor</c:v>
                </c:pt>
                <c:pt idx="1">
                  <c:v>Mentor principal</c:v>
                </c:pt>
              </c:strCache>
            </c:strRef>
          </c:cat>
          <c:val>
            <c:numRef>
              <c:f>Sheet1!$B$2:$B$3</c:f>
              <c:numCache>
                <c:formatCode>0%</c:formatCode>
                <c:ptCount val="2"/>
                <c:pt idx="0">
                  <c:v>0.6</c:v>
                </c:pt>
                <c:pt idx="1">
                  <c:v>0.8</c:v>
                </c:pt>
              </c:numCache>
            </c:numRef>
          </c:val>
          <c:extLst xmlns:c16r2="http://schemas.microsoft.com/office/drawing/2015/06/chart">
            <c:ext xmlns:c16="http://schemas.microsoft.com/office/drawing/2014/chart" uri="{C3380CC4-5D6E-409C-BE32-E72D297353CC}">
              <c16:uniqueId val="{00000002-F163-AE47-8600-A32B637FC9BB}"/>
            </c:ext>
          </c:extLst>
        </c:ser>
        <c:ser>
          <c:idx val="1"/>
          <c:order val="1"/>
          <c:tx>
            <c:strRef>
              <c:f>Sheet1!$C$1</c:f>
              <c:strCache>
                <c:ptCount val="1"/>
                <c:pt idx="0">
                  <c:v>No</c:v>
                </c:pt>
              </c:strCache>
            </c:strRef>
          </c:tx>
          <c:spPr>
            <a:solidFill>
              <a:srgbClr val="00CC99"/>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Faculty supervisor</c:v>
                </c:pt>
                <c:pt idx="1">
                  <c:v>Mentor principal</c:v>
                </c:pt>
              </c:strCache>
            </c:strRef>
          </c:cat>
          <c:val>
            <c:numRef>
              <c:f>Sheet1!$C$2:$C$3</c:f>
              <c:numCache>
                <c:formatCode>0%</c:formatCode>
                <c:ptCount val="2"/>
                <c:pt idx="0">
                  <c:v>0.4</c:v>
                </c:pt>
                <c:pt idx="1">
                  <c:v>0.2</c:v>
                </c:pt>
              </c:numCache>
            </c:numRef>
          </c:val>
          <c:extLst xmlns:c16r2="http://schemas.microsoft.com/office/drawing/2015/06/chart">
            <c:ext xmlns:c16="http://schemas.microsoft.com/office/drawing/2014/chart" uri="{C3380CC4-5D6E-409C-BE32-E72D297353CC}">
              <c16:uniqueId val="{00000003-F163-AE47-8600-A32B637FC9BB}"/>
            </c:ext>
          </c:extLst>
        </c:ser>
        <c:dLbls>
          <c:showLegendKey val="0"/>
          <c:showVal val="0"/>
          <c:showCatName val="0"/>
          <c:showSerName val="0"/>
          <c:showPercent val="0"/>
          <c:showBubbleSize val="0"/>
        </c:dLbls>
        <c:gapWidth val="75"/>
        <c:overlap val="100"/>
        <c:axId val="321730112"/>
        <c:axId val="321731680"/>
      </c:barChart>
      <c:catAx>
        <c:axId val="32173011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321731680"/>
        <c:crosses val="autoZero"/>
        <c:auto val="1"/>
        <c:lblAlgn val="ctr"/>
        <c:lblOffset val="100"/>
        <c:noMultiLvlLbl val="0"/>
      </c:catAx>
      <c:valAx>
        <c:axId val="321731680"/>
        <c:scaling>
          <c:orientation val="minMax"/>
        </c:scaling>
        <c:delete val="1"/>
        <c:axPos val="b"/>
        <c:numFmt formatCode="0%" sourceLinked="1"/>
        <c:majorTickMark val="out"/>
        <c:minorTickMark val="none"/>
        <c:tickLblPos val="nextTo"/>
        <c:crossAx val="32173011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Yes</c:v>
                </c:pt>
              </c:strCache>
            </c:strRef>
          </c:tx>
          <c:spPr>
            <a:solidFill>
              <a:srgbClr val="D4D4D4">
                <a:lumMod val="25000"/>
              </a:srgbClr>
            </a:solidFill>
          </c:spPr>
          <c:invertIfNegative val="0"/>
          <c:dLbls>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Faculty supervisor </c:v>
                </c:pt>
                <c:pt idx="1">
                  <c:v>Mentor principal</c:v>
                </c:pt>
              </c:strCache>
            </c:strRef>
          </c:cat>
          <c:val>
            <c:numRef>
              <c:f>Sheet1!$B$2:$B$3</c:f>
              <c:numCache>
                <c:formatCode>0%</c:formatCode>
                <c:ptCount val="2"/>
                <c:pt idx="0">
                  <c:v>0.56299999999999994</c:v>
                </c:pt>
                <c:pt idx="1">
                  <c:v>0.56299999999999994</c:v>
                </c:pt>
              </c:numCache>
            </c:numRef>
          </c:val>
          <c:extLst xmlns:c16r2="http://schemas.microsoft.com/office/drawing/2015/06/chart">
            <c:ext xmlns:c16="http://schemas.microsoft.com/office/drawing/2014/chart" uri="{C3380CC4-5D6E-409C-BE32-E72D297353CC}">
              <c16:uniqueId val="{00000000-414C-7E47-8DD5-C23D75E27ED8}"/>
            </c:ext>
          </c:extLst>
        </c:ser>
        <c:ser>
          <c:idx val="1"/>
          <c:order val="1"/>
          <c:tx>
            <c:strRef>
              <c:f>Sheet1!$C$1</c:f>
              <c:strCache>
                <c:ptCount val="1"/>
                <c:pt idx="0">
                  <c:v>No</c:v>
                </c:pt>
              </c:strCache>
            </c:strRef>
          </c:tx>
          <c:spPr>
            <a:solidFill>
              <a:srgbClr val="666699"/>
            </a:solidFill>
          </c:spPr>
          <c:invertIfNegative val="0"/>
          <c:dLbls>
            <c:spPr>
              <a:noFill/>
              <a:ln>
                <a:noFill/>
              </a:ln>
              <a:effectLst/>
            </c:spPr>
            <c:txPr>
              <a:bodyPr/>
              <a:lstStyle/>
              <a:p>
                <a:pPr>
                  <a:defRPr sz="10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Faculty supervisor </c:v>
                </c:pt>
                <c:pt idx="1">
                  <c:v>Mentor principal</c:v>
                </c:pt>
              </c:strCache>
            </c:strRef>
          </c:cat>
          <c:val>
            <c:numRef>
              <c:f>Sheet1!$C$2:$C$3</c:f>
              <c:numCache>
                <c:formatCode>0%</c:formatCode>
                <c:ptCount val="2"/>
                <c:pt idx="0">
                  <c:v>0.438</c:v>
                </c:pt>
                <c:pt idx="1">
                  <c:v>0.438</c:v>
                </c:pt>
              </c:numCache>
            </c:numRef>
          </c:val>
          <c:extLst xmlns:c16r2="http://schemas.microsoft.com/office/drawing/2015/06/chart">
            <c:ext xmlns:c16="http://schemas.microsoft.com/office/drawing/2014/chart" uri="{C3380CC4-5D6E-409C-BE32-E72D297353CC}">
              <c16:uniqueId val="{00000001-414C-7E47-8DD5-C23D75E27ED8}"/>
            </c:ext>
          </c:extLst>
        </c:ser>
        <c:dLbls>
          <c:showLegendKey val="0"/>
          <c:showVal val="0"/>
          <c:showCatName val="0"/>
          <c:showSerName val="0"/>
          <c:showPercent val="0"/>
          <c:showBubbleSize val="0"/>
        </c:dLbls>
        <c:gapWidth val="75"/>
        <c:overlap val="100"/>
        <c:axId val="321728544"/>
        <c:axId val="321726976"/>
      </c:barChart>
      <c:catAx>
        <c:axId val="321728544"/>
        <c:scaling>
          <c:orientation val="minMax"/>
        </c:scaling>
        <c:delete val="1"/>
        <c:axPos val="l"/>
        <c:numFmt formatCode="General" sourceLinked="0"/>
        <c:majorTickMark val="out"/>
        <c:minorTickMark val="none"/>
        <c:tickLblPos val="nextTo"/>
        <c:crossAx val="321726976"/>
        <c:crosses val="autoZero"/>
        <c:auto val="1"/>
        <c:lblAlgn val="ctr"/>
        <c:lblOffset val="100"/>
        <c:noMultiLvlLbl val="0"/>
      </c:catAx>
      <c:valAx>
        <c:axId val="321726976"/>
        <c:scaling>
          <c:orientation val="minMax"/>
        </c:scaling>
        <c:delete val="1"/>
        <c:axPos val="b"/>
        <c:numFmt formatCode="0%" sourceLinked="1"/>
        <c:majorTickMark val="out"/>
        <c:minorTickMark val="none"/>
        <c:tickLblPos val="nextTo"/>
        <c:crossAx val="321728544"/>
        <c:crosses val="autoZero"/>
        <c:crossBetween val="between"/>
      </c:valAx>
    </c:plotArea>
    <c:legend>
      <c:legendPos val="b"/>
      <c:overlay val="0"/>
      <c:txPr>
        <a:bodyPr/>
        <a:lstStyle/>
        <a:p>
          <a:pPr>
            <a:defRPr sz="1000"/>
          </a:pPr>
          <a:endParaRPr lang="en-US"/>
        </a:p>
      </c:txPr>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Sheet5!$B$2</c:f>
              <c:strCache>
                <c:ptCount val="1"/>
                <c:pt idx="0">
                  <c:v>Full-Time, Full-Semester Candidates</c:v>
                </c:pt>
              </c:strCache>
            </c:strRef>
          </c:tx>
          <c:spPr>
            <a:solidFill>
              <a:srgbClr val="336600"/>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98E-8E40-8552-C0DFE94BFFF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Sheet5!$A$3:$A$5</c:f>
              <c:strCache>
                <c:ptCount val="3"/>
                <c:pt idx="0">
                  <c:v>1 or 2 times</c:v>
                </c:pt>
                <c:pt idx="1">
                  <c:v>3 or 4 times</c:v>
                </c:pt>
                <c:pt idx="2">
                  <c:v>More than 4 times</c:v>
                </c:pt>
              </c:strCache>
            </c:strRef>
          </c:cat>
          <c:val>
            <c:numRef>
              <c:f>Sheet5!$B$3:$B$5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1-C98E-8E40-8552-C0DFE94BFFF9}"/>
            </c:ext>
          </c:extLst>
        </c:ser>
        <c:ser>
          <c:idx val="1"/>
          <c:order val="1"/>
          <c:tx>
            <c:strRef>
              <c:f>Sheet5!$C$2</c:f>
              <c:strCache>
                <c:ptCount val="1"/>
                <c:pt idx="0">
                  <c:v>Traditional Yearlong Candidates</c:v>
                </c:pt>
              </c:strCache>
            </c:strRef>
          </c:tx>
          <c:spPr>
            <a:solidFill>
              <a:schemeClr val="bg2">
                <a:lumMod val="2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98E-8E40-8552-C0DFE94BFFF9}"/>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98E-8E40-8552-C0DFE94BFFF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Sheet5!$A$3:$A$5</c:f>
              <c:strCache>
                <c:ptCount val="3"/>
                <c:pt idx="0">
                  <c:v>1 or 2 times</c:v>
                </c:pt>
                <c:pt idx="1">
                  <c:v>3 or 4 times</c:v>
                </c:pt>
                <c:pt idx="2">
                  <c:v>More than 4 times</c:v>
                </c:pt>
              </c:strCache>
            </c:strRef>
          </c:cat>
          <c:val>
            <c:numRef>
              <c:f>Sheet5!$C$3:$C$5</c:f>
              <c:numCache>
                <c:formatCode>0%</c:formatCode>
                <c:ptCount val="3"/>
                <c:pt idx="0">
                  <c:v>0.56000000000000005</c:v>
                </c:pt>
                <c:pt idx="1">
                  <c:v>0.22</c:v>
                </c:pt>
                <c:pt idx="2">
                  <c:v>0</c:v>
                </c:pt>
              </c:numCache>
            </c:numRef>
          </c:val>
          <c:extLst xmlns:c16r2="http://schemas.microsoft.com/office/drawing/2015/06/chart">
            <c:ext xmlns:c16="http://schemas.microsoft.com/office/drawing/2014/chart" uri="{C3380CC4-5D6E-409C-BE32-E72D297353CC}">
              <c16:uniqueId val="{00000004-C98E-8E40-8552-C0DFE94BFFF9}"/>
            </c:ext>
          </c:extLst>
        </c:ser>
        <c:dLbls>
          <c:showLegendKey val="0"/>
          <c:showVal val="0"/>
          <c:showCatName val="0"/>
          <c:showSerName val="0"/>
          <c:showPercent val="0"/>
          <c:showBubbleSize val="0"/>
        </c:dLbls>
        <c:gapWidth val="40"/>
        <c:axId val="321732856"/>
        <c:axId val="321728152"/>
      </c:barChart>
      <c:catAx>
        <c:axId val="32173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321728152"/>
        <c:crosses val="autoZero"/>
        <c:auto val="1"/>
        <c:lblAlgn val="ctr"/>
        <c:lblOffset val="100"/>
        <c:noMultiLvlLbl val="0"/>
      </c:catAx>
      <c:valAx>
        <c:axId val="32172815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321732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rgbClr val="FFFFFF">
          <a:lumMod val="75000"/>
        </a:srgb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Sheet1!$M$2</c:f>
              <c:strCache>
                <c:ptCount val="1"/>
                <c:pt idx="0">
                  <c:v>Not at all</c:v>
                </c:pt>
              </c:strCache>
            </c:strRef>
          </c:tx>
          <c:spPr>
            <a:solidFill>
              <a:srgbClr val="4B76A0">
                <a:lumMod val="50000"/>
              </a:srgbClr>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0-5A74-5244-B403-FCED812F90A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1-5A74-5244-B403-FCED812F90A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2-5A74-5244-B403-FCED812F90A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Sheet1!$M$3:$M$11</c:f>
              <c:numCache>
                <c:formatCode>0%</c:formatCode>
                <c:ptCount val="9"/>
                <c:pt idx="0" formatCode="0.0%">
                  <c:v>0.125</c:v>
                </c:pt>
                <c:pt idx="1">
                  <c:v>0</c:v>
                </c:pt>
                <c:pt idx="2" formatCode="0.0%">
                  <c:v>0.125</c:v>
                </c:pt>
                <c:pt idx="3">
                  <c:v>0</c:v>
                </c:pt>
                <c:pt idx="4" formatCode="0.0%">
                  <c:v>0.125</c:v>
                </c:pt>
                <c:pt idx="5">
                  <c:v>0</c:v>
                </c:pt>
                <c:pt idx="6" formatCode="0.0%">
                  <c:v>0.125</c:v>
                </c:pt>
                <c:pt idx="7" formatCode="0.0%">
                  <c:v>0.14299999999999999</c:v>
                </c:pt>
                <c:pt idx="8" formatCode="0.0%">
                  <c:v>0.125</c:v>
                </c:pt>
              </c:numCache>
            </c:numRef>
          </c:val>
          <c:extLst xmlns:c16r2="http://schemas.microsoft.com/office/drawing/2015/06/chart">
            <c:ext xmlns:c16="http://schemas.microsoft.com/office/drawing/2014/chart" uri="{C3380CC4-5D6E-409C-BE32-E72D297353CC}">
              <c16:uniqueId val="{00000003-5A74-5244-B403-FCED812F90A5}"/>
            </c:ext>
          </c:extLst>
        </c:ser>
        <c:ser>
          <c:idx val="1"/>
          <c:order val="1"/>
          <c:tx>
            <c:strRef>
              <c:f>Sheet1!$N$2</c:f>
              <c:strCache>
                <c:ptCount val="1"/>
                <c:pt idx="0">
                  <c:v>Minimum extent</c:v>
                </c:pt>
              </c:strCache>
            </c:strRef>
          </c:tx>
          <c:spPr>
            <a:solidFill>
              <a:srgbClr val="4B76A0"/>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4-5A74-5244-B403-FCED812F90A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5-5A74-5244-B403-FCED812F90A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Sheet1!$N$3:$N$11</c:f>
              <c:numCache>
                <c:formatCode>0%</c:formatCode>
                <c:ptCount val="9"/>
                <c:pt idx="0">
                  <c:v>0</c:v>
                </c:pt>
                <c:pt idx="1">
                  <c:v>0.25</c:v>
                </c:pt>
                <c:pt idx="2">
                  <c:v>0.5</c:v>
                </c:pt>
                <c:pt idx="3" formatCode="0.0%">
                  <c:v>0.125</c:v>
                </c:pt>
                <c:pt idx="4" formatCode="0.0%">
                  <c:v>0.125</c:v>
                </c:pt>
                <c:pt idx="5" formatCode="0.0%">
                  <c:v>0.375</c:v>
                </c:pt>
                <c:pt idx="6" formatCode="0.0%">
                  <c:v>0.375</c:v>
                </c:pt>
                <c:pt idx="7" formatCode="0.0%">
                  <c:v>0.71399999999999997</c:v>
                </c:pt>
                <c:pt idx="8">
                  <c:v>0</c:v>
                </c:pt>
              </c:numCache>
            </c:numRef>
          </c:val>
          <c:extLst xmlns:c16r2="http://schemas.microsoft.com/office/drawing/2015/06/chart">
            <c:ext xmlns:c16="http://schemas.microsoft.com/office/drawing/2014/chart" uri="{C3380CC4-5D6E-409C-BE32-E72D297353CC}">
              <c16:uniqueId val="{00000006-5A74-5244-B403-FCED812F90A5}"/>
            </c:ext>
          </c:extLst>
        </c:ser>
        <c:ser>
          <c:idx val="2"/>
          <c:order val="2"/>
          <c:tx>
            <c:strRef>
              <c:f>Sheet1!$O$2</c:f>
              <c:strCache>
                <c:ptCount val="1"/>
                <c:pt idx="0">
                  <c:v>Moderate extent</c:v>
                </c:pt>
              </c:strCache>
            </c:strRef>
          </c:tx>
          <c:spPr>
            <a:solidFill>
              <a:srgbClr val="FF3300"/>
            </a:solidFill>
            <a:ln>
              <a:noFill/>
            </a:ln>
            <a:effectLst/>
          </c:spPr>
          <c:invertIfNegative val="0"/>
          <c:dLbls>
            <c:dLbl>
              <c:idx val="7"/>
              <c:delete val="1"/>
              <c:extLst xmlns:c16r2="http://schemas.microsoft.com/office/drawing/2015/06/chart">
                <c:ext xmlns:c16="http://schemas.microsoft.com/office/drawing/2014/chart" uri="{C3380CC4-5D6E-409C-BE32-E72D297353CC}">
                  <c16:uniqueId val="{00000007-5A74-5244-B403-FCED812F90A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Sheet1!$O$3:$O$11</c:f>
              <c:numCache>
                <c:formatCode>0.0%</c:formatCode>
                <c:ptCount val="9"/>
                <c:pt idx="0">
                  <c:v>0.625</c:v>
                </c:pt>
                <c:pt idx="1">
                  <c:v>0.625</c:v>
                </c:pt>
                <c:pt idx="2" formatCode="0%">
                  <c:v>0.25</c:v>
                </c:pt>
                <c:pt idx="3">
                  <c:v>0.625</c:v>
                </c:pt>
                <c:pt idx="4" formatCode="0%">
                  <c:v>0.5</c:v>
                </c:pt>
                <c:pt idx="5">
                  <c:v>0.375</c:v>
                </c:pt>
                <c:pt idx="6" formatCode="0%">
                  <c:v>0.25</c:v>
                </c:pt>
                <c:pt idx="7" formatCode="0%">
                  <c:v>0</c:v>
                </c:pt>
                <c:pt idx="8" formatCode="0%">
                  <c:v>0.5</c:v>
                </c:pt>
              </c:numCache>
            </c:numRef>
          </c:val>
          <c:extLst xmlns:c16r2="http://schemas.microsoft.com/office/drawing/2015/06/chart">
            <c:ext xmlns:c16="http://schemas.microsoft.com/office/drawing/2014/chart" uri="{C3380CC4-5D6E-409C-BE32-E72D297353CC}">
              <c16:uniqueId val="{00000008-5A74-5244-B403-FCED812F90A5}"/>
            </c:ext>
          </c:extLst>
        </c:ser>
        <c:ser>
          <c:idx val="3"/>
          <c:order val="3"/>
          <c:tx>
            <c:strRef>
              <c:f>Sheet1!$P$2</c:f>
              <c:strCache>
                <c:ptCount val="1"/>
                <c:pt idx="0">
                  <c:v>Great extent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Sheet1!$P$3:$P$11</c:f>
              <c:numCache>
                <c:formatCode>0.0%</c:formatCode>
                <c:ptCount val="9"/>
                <c:pt idx="0" formatCode="0%">
                  <c:v>0.25</c:v>
                </c:pt>
                <c:pt idx="1">
                  <c:v>0.125</c:v>
                </c:pt>
                <c:pt idx="2">
                  <c:v>0.125</c:v>
                </c:pt>
                <c:pt idx="3" formatCode="0%">
                  <c:v>0.25</c:v>
                </c:pt>
                <c:pt idx="4" formatCode="0%">
                  <c:v>0.25</c:v>
                </c:pt>
                <c:pt idx="5" formatCode="0%">
                  <c:v>0.25</c:v>
                </c:pt>
                <c:pt idx="6" formatCode="0%">
                  <c:v>0.25</c:v>
                </c:pt>
                <c:pt idx="7">
                  <c:v>0.14299999999999999</c:v>
                </c:pt>
                <c:pt idx="8">
                  <c:v>0.375</c:v>
                </c:pt>
              </c:numCache>
            </c:numRef>
          </c:val>
          <c:extLst xmlns:c16r2="http://schemas.microsoft.com/office/drawing/2015/06/chart">
            <c:ext xmlns:c16="http://schemas.microsoft.com/office/drawing/2014/chart" uri="{C3380CC4-5D6E-409C-BE32-E72D297353CC}">
              <c16:uniqueId val="{00000009-5A74-5244-B403-FCED812F90A5}"/>
            </c:ext>
          </c:extLst>
        </c:ser>
        <c:dLbls>
          <c:showLegendKey val="0"/>
          <c:showVal val="0"/>
          <c:showCatName val="0"/>
          <c:showSerName val="0"/>
          <c:showPercent val="0"/>
          <c:showBubbleSize val="0"/>
        </c:dLbls>
        <c:gapWidth val="40"/>
        <c:overlap val="100"/>
        <c:axId val="105093296"/>
        <c:axId val="320792248"/>
      </c:barChart>
      <c:catAx>
        <c:axId val="10509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320792248"/>
        <c:crosses val="autoZero"/>
        <c:auto val="1"/>
        <c:lblAlgn val="ctr"/>
        <c:lblOffset val="100"/>
        <c:noMultiLvlLbl val="0"/>
      </c:catAx>
      <c:valAx>
        <c:axId val="32079224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0509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946485855934702"/>
          <c:y val="2.9274783765801698E-2"/>
          <c:w val="0.49355983279867799"/>
          <c:h val="0.87091538707362204"/>
        </c:manualLayout>
      </c:layout>
      <c:barChart>
        <c:barDir val="bar"/>
        <c:grouping val="percentStacked"/>
        <c:varyColors val="0"/>
        <c:ser>
          <c:idx val="0"/>
          <c:order val="0"/>
          <c:tx>
            <c:strRef>
              <c:f>Sheet2!$J$2</c:f>
              <c:strCache>
                <c:ptCount val="1"/>
                <c:pt idx="0">
                  <c:v>No</c:v>
                </c:pt>
              </c:strCache>
            </c:strRef>
          </c:tx>
          <c:spPr>
            <a:solidFill>
              <a:schemeClr val="bg2">
                <a:lumMod val="75000"/>
              </a:schemeClr>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0-FD0D-E64E-88DE-F13D0858ADF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1-FD0D-E64E-88DE-F13D0858ADF6}"/>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2-FD0D-E64E-88DE-F13D0858A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Sheet2!$I$3:$I$18</c:f>
              <c:strCache>
                <c:ptCount val="16"/>
                <c:pt idx="0">
                  <c:v>Serving students with various backgrounds (for example, students with disabiliies, English language learners, or gifted students)</c:v>
                </c:pt>
                <c:pt idx="1">
                  <c:v>Serving students at all grade levels (Grades PK-12).</c:v>
                </c:pt>
                <c:pt idx="2">
                  <c:v>Being engaged in early childhood programs or classrooms (for example, evaluating prekindergarten teachers in using curricula assessment).</c:v>
                </c:pt>
                <c:pt idx="3">
                  <c:v>Participating in different instructional support and guidance activities at this school (for example, use of data to improve instruction, designing curriculum, etc.)</c:v>
                </c:pt>
                <c:pt idx="4">
                  <c:v>Aligning school's mission and vision with activities that improve teaching and learning</c:v>
                </c:pt>
                <c:pt idx="5">
                  <c:v>Conducting data analysis using student data to inform decision-making.</c:v>
                </c:pt>
                <c:pt idx="6">
                  <c:v>Conducting data analysis using student data to inform the school improvement plan</c:v>
                </c:pt>
                <c:pt idx="7">
                  <c:v>Developing a school improvement plan (SIP)</c:v>
                </c:pt>
                <c:pt idx="8">
                  <c:v>Being involved in the implementation of the SIP</c:v>
                </c:pt>
                <c:pt idx="9">
                  <c:v>Determining progress towards SIP goals</c:v>
                </c:pt>
                <c:pt idx="10">
                  <c:v>Communicating information about SIP to staff</c:v>
                </c:pt>
                <c:pt idx="11">
                  <c:v>Participating in the hiring of teachers and staff at this school.</c:v>
                </c:pt>
                <c:pt idx="12">
                  <c:v>Observing instructional staff</c:v>
                </c:pt>
                <c:pt idx="13">
                  <c:v>Observing non-instructional staff</c:v>
                </c:pt>
                <c:pt idx="14">
                  <c:v>Participating in a model evaluation of instructional staff.</c:v>
                </c:pt>
                <c:pt idx="15">
                  <c:v>Participating in a model evaluation of non-instructional staff.</c:v>
                </c:pt>
              </c:strCache>
            </c:strRef>
          </c:cat>
          <c:val>
            <c:numRef>
              <c:f>Sheet2!$J$3:$J$18</c:f>
              <c:numCache>
                <c:formatCode>0.0%</c:formatCode>
                <c:ptCount val="16"/>
                <c:pt idx="0" formatCode="0%">
                  <c:v>0</c:v>
                </c:pt>
                <c:pt idx="1">
                  <c:v>5.8999999999999997E-2</c:v>
                </c:pt>
                <c:pt idx="2">
                  <c:v>0.23499999999999999</c:v>
                </c:pt>
                <c:pt idx="3" formatCode="0%">
                  <c:v>0</c:v>
                </c:pt>
                <c:pt idx="4">
                  <c:v>0.11799999999999999</c:v>
                </c:pt>
                <c:pt idx="5" formatCode="0%">
                  <c:v>0</c:v>
                </c:pt>
                <c:pt idx="6">
                  <c:v>0.11799999999999999</c:v>
                </c:pt>
                <c:pt idx="7">
                  <c:v>0.11799999999999999</c:v>
                </c:pt>
                <c:pt idx="8">
                  <c:v>5.8999999999999997E-2</c:v>
                </c:pt>
                <c:pt idx="9">
                  <c:v>0.17599999999999999</c:v>
                </c:pt>
                <c:pt idx="10">
                  <c:v>5.8999999999999997E-2</c:v>
                </c:pt>
                <c:pt idx="11">
                  <c:v>5.8999999999999997E-2</c:v>
                </c:pt>
                <c:pt idx="12">
                  <c:v>5.8999999999999997E-2</c:v>
                </c:pt>
                <c:pt idx="13">
                  <c:v>0.29399999999999998</c:v>
                </c:pt>
                <c:pt idx="14">
                  <c:v>0.11799999999999999</c:v>
                </c:pt>
                <c:pt idx="15">
                  <c:v>0.35299999999999998</c:v>
                </c:pt>
              </c:numCache>
            </c:numRef>
          </c:val>
          <c:extLst xmlns:c16r2="http://schemas.microsoft.com/office/drawing/2015/06/chart">
            <c:ext xmlns:c16="http://schemas.microsoft.com/office/drawing/2014/chart" uri="{C3380CC4-5D6E-409C-BE32-E72D297353CC}">
              <c16:uniqueId val="{00000003-FD0D-E64E-88DE-F13D0858ADF6}"/>
            </c:ext>
          </c:extLst>
        </c:ser>
        <c:ser>
          <c:idx val="1"/>
          <c:order val="1"/>
          <c:tx>
            <c:strRef>
              <c:f>Sheet2!$K$2</c:f>
              <c:strCache>
                <c:ptCount val="1"/>
                <c:pt idx="0">
                  <c:v>Yes</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Sheet2!$I$3:$I$18</c:f>
              <c:strCache>
                <c:ptCount val="16"/>
                <c:pt idx="0">
                  <c:v>Serving students with various backgrounds (for example, students with disabiliies, English language learners, or gifted students)</c:v>
                </c:pt>
                <c:pt idx="1">
                  <c:v>Serving students at all grade levels (Grades PK-12).</c:v>
                </c:pt>
                <c:pt idx="2">
                  <c:v>Being engaged in early childhood programs or classrooms (for example, evaluating prekindergarten teachers in using curricula assessment).</c:v>
                </c:pt>
                <c:pt idx="3">
                  <c:v>Participating in different instructional support and guidance activities at this school (for example, use of data to improve instruction, designing curriculum, etc.)</c:v>
                </c:pt>
                <c:pt idx="4">
                  <c:v>Aligning school's mission and vision with activities that improve teaching and learning</c:v>
                </c:pt>
                <c:pt idx="5">
                  <c:v>Conducting data analysis using student data to inform decision-making.</c:v>
                </c:pt>
                <c:pt idx="6">
                  <c:v>Conducting data analysis using student data to inform the school improvement plan</c:v>
                </c:pt>
                <c:pt idx="7">
                  <c:v>Developing a school improvement plan (SIP)</c:v>
                </c:pt>
                <c:pt idx="8">
                  <c:v>Being involved in the implementation of the SIP</c:v>
                </c:pt>
                <c:pt idx="9">
                  <c:v>Determining progress towards SIP goals</c:v>
                </c:pt>
                <c:pt idx="10">
                  <c:v>Communicating information about SIP to staff</c:v>
                </c:pt>
                <c:pt idx="11">
                  <c:v>Participating in the hiring of teachers and staff at this school.</c:v>
                </c:pt>
                <c:pt idx="12">
                  <c:v>Observing instructional staff</c:v>
                </c:pt>
                <c:pt idx="13">
                  <c:v>Observing non-instructional staff</c:v>
                </c:pt>
                <c:pt idx="14">
                  <c:v>Participating in a model evaluation of instructional staff.</c:v>
                </c:pt>
                <c:pt idx="15">
                  <c:v>Participating in a model evaluation of non-instructional staff.</c:v>
                </c:pt>
              </c:strCache>
            </c:strRef>
          </c:cat>
          <c:val>
            <c:numRef>
              <c:f>Sheet2!$K$3:$K$18</c:f>
              <c:numCache>
                <c:formatCode>0.0%</c:formatCode>
                <c:ptCount val="16"/>
                <c:pt idx="0" formatCode="0%">
                  <c:v>1</c:v>
                </c:pt>
                <c:pt idx="1">
                  <c:v>0.94099999999999995</c:v>
                </c:pt>
                <c:pt idx="2">
                  <c:v>0.76500000000000001</c:v>
                </c:pt>
                <c:pt idx="3" formatCode="0%">
                  <c:v>1</c:v>
                </c:pt>
                <c:pt idx="4">
                  <c:v>0.88200000000000001</c:v>
                </c:pt>
                <c:pt idx="5" formatCode="0%">
                  <c:v>1</c:v>
                </c:pt>
                <c:pt idx="6">
                  <c:v>0.88200000000000001</c:v>
                </c:pt>
                <c:pt idx="7">
                  <c:v>0.88200000000000001</c:v>
                </c:pt>
                <c:pt idx="8">
                  <c:v>0.94099999999999995</c:v>
                </c:pt>
                <c:pt idx="9">
                  <c:v>0.82399999999999995</c:v>
                </c:pt>
                <c:pt idx="10">
                  <c:v>0.94099999999999995</c:v>
                </c:pt>
                <c:pt idx="11">
                  <c:v>0.94099999999999995</c:v>
                </c:pt>
                <c:pt idx="12">
                  <c:v>0.94099999999999995</c:v>
                </c:pt>
                <c:pt idx="13">
                  <c:v>0.70599999999999996</c:v>
                </c:pt>
                <c:pt idx="14">
                  <c:v>0.88200000000000001</c:v>
                </c:pt>
                <c:pt idx="15">
                  <c:v>0.64700000000000002</c:v>
                </c:pt>
              </c:numCache>
            </c:numRef>
          </c:val>
          <c:extLst xmlns:c16r2="http://schemas.microsoft.com/office/drawing/2015/06/chart">
            <c:ext xmlns:c16="http://schemas.microsoft.com/office/drawing/2014/chart" uri="{C3380CC4-5D6E-409C-BE32-E72D297353CC}">
              <c16:uniqueId val="{00000004-FD0D-E64E-88DE-F13D0858ADF6}"/>
            </c:ext>
          </c:extLst>
        </c:ser>
        <c:dLbls>
          <c:showLegendKey val="0"/>
          <c:showVal val="0"/>
          <c:showCatName val="0"/>
          <c:showSerName val="0"/>
          <c:showPercent val="0"/>
          <c:showBubbleSize val="0"/>
        </c:dLbls>
        <c:gapWidth val="40"/>
        <c:overlap val="100"/>
        <c:axId val="320793816"/>
        <c:axId val="320794208"/>
      </c:barChart>
      <c:catAx>
        <c:axId val="320793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Khmer UI" panose="020B0502040204020203" pitchFamily="34" charset="0"/>
              </a:defRPr>
            </a:pPr>
            <a:endParaRPr lang="en-US"/>
          </a:p>
        </c:txPr>
        <c:crossAx val="320794208"/>
        <c:crosses val="autoZero"/>
        <c:auto val="1"/>
        <c:lblAlgn val="ctr"/>
        <c:lblOffset val="100"/>
        <c:noMultiLvlLbl val="0"/>
      </c:catAx>
      <c:valAx>
        <c:axId val="32079420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20793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006666"/>
            </a:solidFill>
          </c:spPr>
          <c:invertIfNegative val="0"/>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Sheet1!$B$2:$B$11</c:f>
              <c:numCache>
                <c:formatCode>0.0%</c:formatCode>
                <c:ptCount val="10"/>
                <c:pt idx="0">
                  <c:v>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34C2-7D4B-B6BE-E1B1D683D4A9}"/>
            </c:ext>
          </c:extLst>
        </c:ser>
        <c:ser>
          <c:idx val="1"/>
          <c:order val="1"/>
          <c:tx>
            <c:strRef>
              <c:f>Sheet1!$C$1</c:f>
              <c:strCache>
                <c:ptCount val="1"/>
                <c:pt idx="0">
                  <c:v>Disagree</c:v>
                </c:pt>
              </c:strCache>
            </c:strRef>
          </c:tx>
          <c:spPr>
            <a:solidFill>
              <a:srgbClr val="00CC99"/>
            </a:solidFill>
            <a:ln>
              <a:solidFill>
                <a:srgbClr val="4B76A0">
                  <a:alpha val="80000"/>
                </a:srgbClr>
              </a:solidFill>
            </a:ln>
          </c:spPr>
          <c:invertIfNegative val="0"/>
          <c:dLbls>
            <c:dLbl>
              <c:idx val="5"/>
              <c:delete val="1"/>
              <c:extLst xmlns:c16r2="http://schemas.microsoft.com/office/drawing/2015/06/chart">
                <c:ext xmlns:c16="http://schemas.microsoft.com/office/drawing/2014/chart" uri="{C3380CC4-5D6E-409C-BE32-E72D297353CC}">
                  <c16:uniqueId val="{00000001-34C2-7D4B-B6BE-E1B1D683D4A9}"/>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2-34C2-7D4B-B6BE-E1B1D683D4A9}"/>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3-34C2-7D4B-B6BE-E1B1D683D4A9}"/>
                </c:ext>
                <c:ext xmlns:c15="http://schemas.microsoft.com/office/drawing/2012/chart" uri="{CE6537A1-D6FC-4f65-9D91-7224C49458BB}"/>
              </c:extLst>
            </c:dLbl>
            <c:numFmt formatCode="0%" sourceLinked="0"/>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Sheet1!$C$2:$C$11</c:f>
              <c:numCache>
                <c:formatCode>0.0%</c:formatCode>
                <c:ptCount val="10"/>
                <c:pt idx="0">
                  <c:v>0.2</c:v>
                </c:pt>
                <c:pt idx="1">
                  <c:v>0.2</c:v>
                </c:pt>
                <c:pt idx="2">
                  <c:v>0.2</c:v>
                </c:pt>
                <c:pt idx="3">
                  <c:v>0.2</c:v>
                </c:pt>
                <c:pt idx="4">
                  <c:v>0.2</c:v>
                </c:pt>
                <c:pt idx="5">
                  <c:v>0</c:v>
                </c:pt>
                <c:pt idx="6">
                  <c:v>0</c:v>
                </c:pt>
                <c:pt idx="7">
                  <c:v>0</c:v>
                </c:pt>
                <c:pt idx="8">
                  <c:v>0.2</c:v>
                </c:pt>
                <c:pt idx="9">
                  <c:v>0.2</c:v>
                </c:pt>
              </c:numCache>
            </c:numRef>
          </c:val>
          <c:extLst xmlns:c16r2="http://schemas.microsoft.com/office/drawing/2015/06/chart">
            <c:ext xmlns:c16="http://schemas.microsoft.com/office/drawing/2014/chart" uri="{C3380CC4-5D6E-409C-BE32-E72D297353CC}">
              <c16:uniqueId val="{00000004-34C2-7D4B-B6BE-E1B1D683D4A9}"/>
            </c:ext>
          </c:extLst>
        </c:ser>
        <c:ser>
          <c:idx val="2"/>
          <c:order val="2"/>
          <c:tx>
            <c:strRef>
              <c:f>Sheet1!$D$1</c:f>
              <c:strCache>
                <c:ptCount val="1"/>
                <c:pt idx="0">
                  <c:v>Agree</c:v>
                </c:pt>
              </c:strCache>
            </c:strRef>
          </c:tx>
          <c:spPr>
            <a:solidFill>
              <a:srgbClr val="73AF23">
                <a:lumMod val="60000"/>
                <a:lumOff val="40000"/>
              </a:srgbClr>
            </a:solidFill>
          </c:spPr>
          <c:invertIfNegative val="0"/>
          <c:dLbls>
            <c:dLbl>
              <c:idx val="0"/>
              <c:delete val="1"/>
              <c:extLst xmlns:c16r2="http://schemas.microsoft.com/office/drawing/2015/06/chart">
                <c:ext xmlns:c16="http://schemas.microsoft.com/office/drawing/2014/chart" uri="{C3380CC4-5D6E-409C-BE32-E72D297353CC}">
                  <c16:uniqueId val="{00000005-34C2-7D4B-B6BE-E1B1D683D4A9}"/>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6-34C2-7D4B-B6BE-E1B1D683D4A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34C2-7D4B-B6BE-E1B1D683D4A9}"/>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8-34C2-7D4B-B6BE-E1B1D683D4A9}"/>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9-34C2-7D4B-B6BE-E1B1D683D4A9}"/>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A-34C2-7D4B-B6BE-E1B1D683D4A9}"/>
                </c:ext>
                <c:ext xmlns:c15="http://schemas.microsoft.com/office/drawing/2012/chart" uri="{CE6537A1-D6FC-4f65-9D91-7224C49458BB}"/>
              </c:extLst>
            </c:dLbl>
            <c:numFmt formatCode="0%" sourceLinked="0"/>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Sheet1!$D$2:$D$11</c:f>
              <c:numCache>
                <c:formatCode>0.0%</c:formatCode>
                <c:ptCount val="10"/>
                <c:pt idx="0">
                  <c:v>0</c:v>
                </c:pt>
                <c:pt idx="1">
                  <c:v>0</c:v>
                </c:pt>
                <c:pt idx="2">
                  <c:v>0.2</c:v>
                </c:pt>
                <c:pt idx="3">
                  <c:v>0</c:v>
                </c:pt>
                <c:pt idx="4">
                  <c:v>0</c:v>
                </c:pt>
                <c:pt idx="5">
                  <c:v>0.2</c:v>
                </c:pt>
                <c:pt idx="6">
                  <c:v>0.2</c:v>
                </c:pt>
                <c:pt idx="7">
                  <c:v>0.2</c:v>
                </c:pt>
                <c:pt idx="8">
                  <c:v>0</c:v>
                </c:pt>
                <c:pt idx="9">
                  <c:v>0</c:v>
                </c:pt>
              </c:numCache>
            </c:numRef>
          </c:val>
          <c:extLst xmlns:c16r2="http://schemas.microsoft.com/office/drawing/2015/06/chart">
            <c:ext xmlns:c16="http://schemas.microsoft.com/office/drawing/2014/chart" uri="{C3380CC4-5D6E-409C-BE32-E72D297353CC}">
              <c16:uniqueId val="{0000000B-34C2-7D4B-B6BE-E1B1D683D4A9}"/>
            </c:ext>
          </c:extLst>
        </c:ser>
        <c:ser>
          <c:idx val="3"/>
          <c:order val="3"/>
          <c:tx>
            <c:strRef>
              <c:f>Sheet1!$E$1</c:f>
              <c:strCache>
                <c:ptCount val="1"/>
                <c:pt idx="0">
                  <c:v>Strongly agree</c:v>
                </c:pt>
              </c:strCache>
            </c:strRef>
          </c:tx>
          <c:spPr>
            <a:solidFill>
              <a:srgbClr val="336600"/>
            </a:solidFill>
            <a:ln>
              <a:solidFill>
                <a:srgbClr val="4B76A0">
                  <a:alpha val="80000"/>
                </a:srgbClr>
              </a:solidFill>
            </a:ln>
          </c:spPr>
          <c:invertIfNegative val="0"/>
          <c:dPt>
            <c:idx val="9"/>
            <c:invertIfNegative val="0"/>
            <c:bubble3D val="0"/>
            <c:spPr>
              <a:solidFill>
                <a:srgbClr val="336600"/>
              </a:solidFill>
              <a:ln>
                <a:solidFill>
                  <a:srgbClr val="4B76A0">
                    <a:alpha val="50000"/>
                  </a:srgbClr>
                </a:solidFill>
              </a:ln>
            </c:spPr>
            <c:extLst xmlns:c16r2="http://schemas.microsoft.com/office/drawing/2015/06/chart">
              <c:ext xmlns:c16="http://schemas.microsoft.com/office/drawing/2014/chart" uri="{C3380CC4-5D6E-409C-BE32-E72D297353CC}">
                <c16:uniqueId val="{0000000D-34C2-7D4B-B6BE-E1B1D683D4A9}"/>
              </c:ext>
            </c:extLst>
          </c:dPt>
          <c:dLbls>
            <c:numFmt formatCode="0%" sourceLinked="0"/>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Sheet1!$E$2:$E$11</c:f>
              <c:numCache>
                <c:formatCode>0.0%</c:formatCode>
                <c:ptCount val="10"/>
                <c:pt idx="0">
                  <c:v>0.8</c:v>
                </c:pt>
                <c:pt idx="1">
                  <c:v>0.8</c:v>
                </c:pt>
                <c:pt idx="2">
                  <c:v>0.6</c:v>
                </c:pt>
                <c:pt idx="3">
                  <c:v>0.8</c:v>
                </c:pt>
                <c:pt idx="4">
                  <c:v>0.8</c:v>
                </c:pt>
                <c:pt idx="5">
                  <c:v>0.8</c:v>
                </c:pt>
                <c:pt idx="6">
                  <c:v>0.8</c:v>
                </c:pt>
                <c:pt idx="7">
                  <c:v>0.8</c:v>
                </c:pt>
                <c:pt idx="8">
                  <c:v>0.8</c:v>
                </c:pt>
                <c:pt idx="9">
                  <c:v>0.8</c:v>
                </c:pt>
              </c:numCache>
            </c:numRef>
          </c:val>
          <c:extLst xmlns:c16r2="http://schemas.microsoft.com/office/drawing/2015/06/chart">
            <c:ext xmlns:c16="http://schemas.microsoft.com/office/drawing/2014/chart" uri="{C3380CC4-5D6E-409C-BE32-E72D297353CC}">
              <c16:uniqueId val="{0000000E-34C2-7D4B-B6BE-E1B1D683D4A9}"/>
            </c:ext>
          </c:extLst>
        </c:ser>
        <c:dLbls>
          <c:showLegendKey val="0"/>
          <c:showVal val="0"/>
          <c:showCatName val="0"/>
          <c:showSerName val="0"/>
          <c:showPercent val="0"/>
          <c:showBubbleSize val="0"/>
        </c:dLbls>
        <c:gapWidth val="40"/>
        <c:overlap val="100"/>
        <c:axId val="320788720"/>
        <c:axId val="320794600"/>
      </c:barChart>
      <c:catAx>
        <c:axId val="320788720"/>
        <c:scaling>
          <c:orientation val="minMax"/>
        </c:scaling>
        <c:delete val="0"/>
        <c:axPos val="l"/>
        <c:numFmt formatCode="General" sourceLinked="0"/>
        <c:majorTickMark val="out"/>
        <c:minorTickMark val="none"/>
        <c:tickLblPos val="nextTo"/>
        <c:crossAx val="320794600"/>
        <c:crosses val="autoZero"/>
        <c:auto val="1"/>
        <c:lblAlgn val="ctr"/>
        <c:lblOffset val="100"/>
        <c:noMultiLvlLbl val="0"/>
      </c:catAx>
      <c:valAx>
        <c:axId val="320794600"/>
        <c:scaling>
          <c:orientation val="minMax"/>
        </c:scaling>
        <c:delete val="1"/>
        <c:axPos val="b"/>
        <c:numFmt formatCode="0%" sourceLinked="1"/>
        <c:majorTickMark val="out"/>
        <c:minorTickMark val="none"/>
        <c:tickLblPos val="nextTo"/>
        <c:crossAx val="320788720"/>
        <c:crosses val="autoZero"/>
        <c:crossBetween val="between"/>
      </c:valAx>
    </c:plotArea>
    <c:legend>
      <c:legendPos val="b"/>
      <c:overlay val="0"/>
    </c:legend>
    <c:plotVisOnly val="1"/>
    <c:dispBlanksAs val="gap"/>
    <c:showDLblsOverMax val="0"/>
  </c:chart>
  <c:spPr>
    <a:ln>
      <a:noFill/>
    </a:ln>
  </c:spPr>
  <c:txPr>
    <a:bodyPr/>
    <a:lstStyle/>
    <a:p>
      <a:pPr>
        <a:defRPr sz="1000" baseline="0">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4B76A0">
                <a:lumMod val="50000"/>
              </a:srgbClr>
            </a:solidFill>
          </c:spPr>
          <c:invertIfNegative val="0"/>
          <c:dLbls>
            <c:dLbl>
              <c:idx val="0"/>
              <c:delete val="1"/>
              <c:extLst xmlns:c16r2="http://schemas.microsoft.com/office/drawing/2015/06/chart">
                <c:ext xmlns:c16="http://schemas.microsoft.com/office/drawing/2014/chart" uri="{C3380CC4-5D6E-409C-BE32-E72D297353CC}">
                  <c16:uniqueId val="{00000000-228F-6F44-9B58-72342F290CC3}"/>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228F-6F44-9B58-72342F290CC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228F-6F44-9B58-72342F290CC3}"/>
                </c:ext>
                <c:ext xmlns:c15="http://schemas.microsoft.com/office/drawing/2012/chart" uri="{CE6537A1-D6FC-4f65-9D91-7224C49458BB}"/>
              </c:extLst>
            </c:dLbl>
            <c:dLbl>
              <c:idx val="3"/>
              <c:layout>
                <c:manualLayout>
                  <c:x val="1.1049723756906099E-2"/>
                  <c:y val="-9.73870998541769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28F-6F44-9B58-72342F290CC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228F-6F44-9B58-72342F290CC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228F-6F44-9B58-72342F290CC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228F-6F44-9B58-72342F290CC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228F-6F44-9B58-72342F290CC3}"/>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228F-6F44-9B58-72342F290CC3}"/>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228F-6F44-9B58-72342F290CC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5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Sheet1!$B$2:$B$11</c:f>
              <c:numCache>
                <c:formatCode>###0.0%</c:formatCode>
                <c:ptCount val="10"/>
                <c:pt idx="0">
                  <c:v>0</c:v>
                </c:pt>
                <c:pt idx="1">
                  <c:v>0</c:v>
                </c:pt>
                <c:pt idx="2">
                  <c:v>0</c:v>
                </c:pt>
                <c:pt idx="3">
                  <c:v>5.8823529411764698E-2</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A-228F-6F44-9B58-72342F290CC3}"/>
            </c:ext>
          </c:extLst>
        </c:ser>
        <c:ser>
          <c:idx val="1"/>
          <c:order val="1"/>
          <c:tx>
            <c:strRef>
              <c:f>Sheet1!$C$1</c:f>
              <c:strCache>
                <c:ptCount val="1"/>
                <c:pt idx="0">
                  <c:v>Disagree</c:v>
                </c:pt>
              </c:strCache>
            </c:strRef>
          </c:tx>
          <c:spPr>
            <a:solidFill>
              <a:srgbClr val="666699"/>
            </a:solidFill>
          </c:spPr>
          <c:invertIfNegative val="0"/>
          <c:dLbls>
            <c:dLbl>
              <c:idx val="0"/>
              <c:layout>
                <c:manualLayout>
                  <c:x val="1.17302052785924E-2"/>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28F-6F44-9B58-72342F290CC3}"/>
                </c:ext>
                <c:ext xmlns:c15="http://schemas.microsoft.com/office/drawing/2012/chart" uri="{CE6537A1-D6FC-4f65-9D91-7224C49458BB}"/>
              </c:extLst>
            </c:dLbl>
            <c:dLbl>
              <c:idx val="1"/>
              <c:layout>
                <c:manualLayout>
                  <c:x val="1.17302052785924E-2"/>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28F-6F44-9B58-72342F290CC3}"/>
                </c:ext>
                <c:ext xmlns:c15="http://schemas.microsoft.com/office/drawing/2012/chart" uri="{CE6537A1-D6FC-4f65-9D91-7224C49458BB}"/>
              </c:extLst>
            </c:dLbl>
            <c:dLbl>
              <c:idx val="2"/>
              <c:layout>
                <c:manualLayout>
                  <c:x val="7.82013685239491E-3"/>
                  <c:y val="-2.6560424966800399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28F-6F44-9B58-72342F290CC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E-228F-6F44-9B58-72342F290CC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F-228F-6F44-9B58-72342F290CC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0-228F-6F44-9B58-72342F290CC3}"/>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strike="noStrike">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Sheet1!$C$2:$C$11</c:f>
              <c:numCache>
                <c:formatCode>###0.0%</c:formatCode>
                <c:ptCount val="10"/>
                <c:pt idx="0">
                  <c:v>5.8823529411764698E-2</c:v>
                </c:pt>
                <c:pt idx="1">
                  <c:v>5.8823529411764698E-2</c:v>
                </c:pt>
                <c:pt idx="2">
                  <c:v>5.8823529411764698E-2</c:v>
                </c:pt>
                <c:pt idx="3">
                  <c:v>0.17647058823529399</c:v>
                </c:pt>
                <c:pt idx="4">
                  <c:v>0</c:v>
                </c:pt>
                <c:pt idx="5">
                  <c:v>0</c:v>
                </c:pt>
                <c:pt idx="6">
                  <c:v>0</c:v>
                </c:pt>
                <c:pt idx="7">
                  <c:v>0.29411764705882398</c:v>
                </c:pt>
                <c:pt idx="8">
                  <c:v>0.17647058823529399</c:v>
                </c:pt>
                <c:pt idx="9">
                  <c:v>0.23529411764705899</c:v>
                </c:pt>
              </c:numCache>
            </c:numRef>
          </c:val>
          <c:extLst xmlns:c16r2="http://schemas.microsoft.com/office/drawing/2015/06/chart">
            <c:ext xmlns:c16="http://schemas.microsoft.com/office/drawing/2014/chart" uri="{C3380CC4-5D6E-409C-BE32-E72D297353CC}">
              <c16:uniqueId val="{00000011-228F-6F44-9B58-72342F290CC3}"/>
            </c:ext>
          </c:extLst>
        </c:ser>
        <c:ser>
          <c:idx val="2"/>
          <c:order val="2"/>
          <c:tx>
            <c:strRef>
              <c:f>Sheet1!$D$1</c:f>
              <c:strCache>
                <c:ptCount val="1"/>
                <c:pt idx="0">
                  <c:v>Agree</c:v>
                </c:pt>
              </c:strCache>
            </c:strRef>
          </c:tx>
          <c:spPr>
            <a:solidFill>
              <a:srgbClr val="D4D4D4">
                <a:lumMod val="50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Sheet1!$D$2:$D$11</c:f>
              <c:numCache>
                <c:formatCode>###0.0%</c:formatCode>
                <c:ptCount val="10"/>
                <c:pt idx="0">
                  <c:v>0.29411764705882398</c:v>
                </c:pt>
                <c:pt idx="1">
                  <c:v>0.47058823529411797</c:v>
                </c:pt>
                <c:pt idx="2">
                  <c:v>0.52941176470588203</c:v>
                </c:pt>
                <c:pt idx="3">
                  <c:v>0.41176470588235298</c:v>
                </c:pt>
                <c:pt idx="4">
                  <c:v>0.35294117647058798</c:v>
                </c:pt>
                <c:pt idx="5">
                  <c:v>0.35294117647058798</c:v>
                </c:pt>
                <c:pt idx="6">
                  <c:v>0.41176470588235298</c:v>
                </c:pt>
                <c:pt idx="7">
                  <c:v>0.35294117647058798</c:v>
                </c:pt>
                <c:pt idx="8">
                  <c:v>0.29411764705882398</c:v>
                </c:pt>
                <c:pt idx="9">
                  <c:v>0.35294117647058798</c:v>
                </c:pt>
              </c:numCache>
            </c:numRef>
          </c:val>
          <c:extLst xmlns:c16r2="http://schemas.microsoft.com/office/drawing/2015/06/chart">
            <c:ext xmlns:c16="http://schemas.microsoft.com/office/drawing/2014/chart" uri="{C3380CC4-5D6E-409C-BE32-E72D297353CC}">
              <c16:uniqueId val="{00000012-228F-6F44-9B58-72342F290CC3}"/>
            </c:ext>
          </c:extLst>
        </c:ser>
        <c:ser>
          <c:idx val="3"/>
          <c:order val="3"/>
          <c:tx>
            <c:strRef>
              <c:f>Sheet1!$E$1</c:f>
              <c:strCache>
                <c:ptCount val="1"/>
                <c:pt idx="0">
                  <c:v>Strongly agree</c:v>
                </c:pt>
              </c:strCache>
            </c:strRef>
          </c:tx>
          <c:spPr>
            <a:solidFill>
              <a:srgbClr val="D4D4D4">
                <a:lumMod val="2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Sheet1!$E$2:$E$11</c:f>
              <c:numCache>
                <c:formatCode>###0.0%</c:formatCode>
                <c:ptCount val="10"/>
                <c:pt idx="0">
                  <c:v>0.64705882352941202</c:v>
                </c:pt>
                <c:pt idx="1">
                  <c:v>0.47058823529411797</c:v>
                </c:pt>
                <c:pt idx="2">
                  <c:v>0.41176470588235298</c:v>
                </c:pt>
                <c:pt idx="3">
                  <c:v>0.35294117647058798</c:v>
                </c:pt>
                <c:pt idx="4">
                  <c:v>0.64705882352941202</c:v>
                </c:pt>
                <c:pt idx="5">
                  <c:v>0.64705882352941202</c:v>
                </c:pt>
                <c:pt idx="6">
                  <c:v>0.58823529411764697</c:v>
                </c:pt>
                <c:pt idx="7">
                  <c:v>0.35294117647058798</c:v>
                </c:pt>
                <c:pt idx="8">
                  <c:v>0.52941176470588203</c:v>
                </c:pt>
                <c:pt idx="9">
                  <c:v>0.41176470588235298</c:v>
                </c:pt>
              </c:numCache>
            </c:numRef>
          </c:val>
          <c:extLst xmlns:c16r2="http://schemas.microsoft.com/office/drawing/2015/06/chart">
            <c:ext xmlns:c16="http://schemas.microsoft.com/office/drawing/2014/chart" uri="{C3380CC4-5D6E-409C-BE32-E72D297353CC}">
              <c16:uniqueId val="{00000013-228F-6F44-9B58-72342F290CC3}"/>
            </c:ext>
          </c:extLst>
        </c:ser>
        <c:dLbls>
          <c:showLegendKey val="0"/>
          <c:showVal val="0"/>
          <c:showCatName val="0"/>
          <c:showSerName val="0"/>
          <c:showPercent val="0"/>
          <c:showBubbleSize val="0"/>
        </c:dLbls>
        <c:gapWidth val="44"/>
        <c:overlap val="100"/>
        <c:axId val="320790680"/>
        <c:axId val="320794992"/>
      </c:barChart>
      <c:catAx>
        <c:axId val="320790680"/>
        <c:scaling>
          <c:orientation val="minMax"/>
        </c:scaling>
        <c:delete val="1"/>
        <c:axPos val="l"/>
        <c:numFmt formatCode="General" sourceLinked="0"/>
        <c:majorTickMark val="out"/>
        <c:minorTickMark val="none"/>
        <c:tickLblPos val="nextTo"/>
        <c:crossAx val="320794992"/>
        <c:crosses val="autoZero"/>
        <c:auto val="1"/>
        <c:lblAlgn val="ctr"/>
        <c:lblOffset val="100"/>
        <c:noMultiLvlLbl val="0"/>
      </c:catAx>
      <c:valAx>
        <c:axId val="320794992"/>
        <c:scaling>
          <c:orientation val="minMax"/>
        </c:scaling>
        <c:delete val="1"/>
        <c:axPos val="b"/>
        <c:numFmt formatCode="0%" sourceLinked="1"/>
        <c:majorTickMark val="out"/>
        <c:minorTickMark val="none"/>
        <c:tickLblPos val="nextTo"/>
        <c:crossAx val="320790680"/>
        <c:crosses val="autoZero"/>
        <c:crossBetween val="between"/>
      </c:valAx>
    </c:plotArea>
    <c:legend>
      <c:legendPos val="b"/>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002060"/>
            </a:solidFill>
          </c:spPr>
          <c:invertIfNegative val="0"/>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Sheet1!$B$2:$B$7</c:f>
              <c:numCache>
                <c:formatCode>###0.0%</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0-AD54-7B48-81C2-FBEBB7F9F837}"/>
            </c:ext>
          </c:extLst>
        </c:ser>
        <c:ser>
          <c:idx val="1"/>
          <c:order val="1"/>
          <c:tx>
            <c:strRef>
              <c:f>Sheet1!$C$1</c:f>
              <c:strCache>
                <c:ptCount val="1"/>
                <c:pt idx="0">
                  <c:v>Disagree</c:v>
                </c:pt>
              </c:strCache>
            </c:strRef>
          </c:tx>
          <c:spPr>
            <a:solidFill>
              <a:srgbClr val="00CC99"/>
            </a:solidFill>
          </c:spPr>
          <c:invertIfNegative val="0"/>
          <c:dLbls>
            <c:dLbl>
              <c:idx val="3"/>
              <c:delete val="1"/>
              <c:extLst xmlns:c16r2="http://schemas.microsoft.com/office/drawing/2015/06/chart">
                <c:ext xmlns:c16="http://schemas.microsoft.com/office/drawing/2014/chart" uri="{C3380CC4-5D6E-409C-BE32-E72D297353CC}">
                  <c16:uniqueId val="{00000001-AD54-7B48-81C2-FBEBB7F9F83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AD54-7B48-81C2-FBEBB7F9F837}"/>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Sheet1!$C$2:$C$7</c:f>
              <c:numCache>
                <c:formatCode>###0.0%</c:formatCode>
                <c:ptCount val="6"/>
                <c:pt idx="0">
                  <c:v>0.2</c:v>
                </c:pt>
                <c:pt idx="1">
                  <c:v>0.2</c:v>
                </c:pt>
                <c:pt idx="2">
                  <c:v>0.2</c:v>
                </c:pt>
                <c:pt idx="3">
                  <c:v>0</c:v>
                </c:pt>
                <c:pt idx="4">
                  <c:v>0</c:v>
                </c:pt>
                <c:pt idx="5">
                  <c:v>0.2</c:v>
                </c:pt>
              </c:numCache>
            </c:numRef>
          </c:val>
          <c:extLst xmlns:c16r2="http://schemas.microsoft.com/office/drawing/2015/06/chart">
            <c:ext xmlns:c16="http://schemas.microsoft.com/office/drawing/2014/chart" uri="{C3380CC4-5D6E-409C-BE32-E72D297353CC}">
              <c16:uniqueId val="{00000003-AD54-7B48-81C2-FBEBB7F9F837}"/>
            </c:ext>
          </c:extLst>
        </c:ser>
        <c:ser>
          <c:idx val="2"/>
          <c:order val="2"/>
          <c:tx>
            <c:strRef>
              <c:f>Sheet1!$D$1</c:f>
              <c:strCache>
                <c:ptCount val="1"/>
                <c:pt idx="0">
                  <c:v>Agree</c:v>
                </c:pt>
              </c:strCache>
            </c:strRef>
          </c:tx>
          <c:spPr>
            <a:solidFill>
              <a:srgbClr val="73AF23">
                <a:lumMod val="60000"/>
                <a:lumOff val="40000"/>
              </a:srgbClr>
            </a:solidFill>
          </c:spPr>
          <c:invertIfNegative val="0"/>
          <c:dLbls>
            <c:dLbl>
              <c:idx val="2"/>
              <c:delete val="1"/>
              <c:extLst xmlns:c16r2="http://schemas.microsoft.com/office/drawing/2015/06/chart">
                <c:ext xmlns:c16="http://schemas.microsoft.com/office/drawing/2014/chart" uri="{C3380CC4-5D6E-409C-BE32-E72D297353CC}">
                  <c16:uniqueId val="{00000004-AD54-7B48-81C2-FBEBB7F9F837}"/>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AD54-7B48-81C2-FBEBB7F9F837}"/>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Sheet1!$D$2:$D$7</c:f>
              <c:numCache>
                <c:formatCode>###0.0%</c:formatCode>
                <c:ptCount val="6"/>
                <c:pt idx="0">
                  <c:v>0.2</c:v>
                </c:pt>
                <c:pt idx="1">
                  <c:v>0.2</c:v>
                </c:pt>
                <c:pt idx="2">
                  <c:v>0</c:v>
                </c:pt>
                <c:pt idx="3">
                  <c:v>0.4</c:v>
                </c:pt>
                <c:pt idx="4">
                  <c:v>0.2</c:v>
                </c:pt>
                <c:pt idx="5">
                  <c:v>0</c:v>
                </c:pt>
              </c:numCache>
            </c:numRef>
          </c:val>
          <c:extLst xmlns:c16r2="http://schemas.microsoft.com/office/drawing/2015/06/chart">
            <c:ext xmlns:c16="http://schemas.microsoft.com/office/drawing/2014/chart" uri="{C3380CC4-5D6E-409C-BE32-E72D297353CC}">
              <c16:uniqueId val="{00000006-AD54-7B48-81C2-FBEBB7F9F837}"/>
            </c:ext>
          </c:extLst>
        </c:ser>
        <c:ser>
          <c:idx val="3"/>
          <c:order val="3"/>
          <c:tx>
            <c:strRef>
              <c:f>Sheet1!$E$1</c:f>
              <c:strCache>
                <c:ptCount val="1"/>
                <c:pt idx="0">
                  <c:v>Strongly agree</c:v>
                </c:pt>
              </c:strCache>
            </c:strRef>
          </c:tx>
          <c:spPr>
            <a:solidFill>
              <a:srgbClr val="336600"/>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Sheet1!$E$2:$E$7</c:f>
              <c:numCache>
                <c:formatCode>###0.0%</c:formatCode>
                <c:ptCount val="6"/>
                <c:pt idx="0">
                  <c:v>0.6</c:v>
                </c:pt>
                <c:pt idx="1">
                  <c:v>0.6</c:v>
                </c:pt>
                <c:pt idx="2">
                  <c:v>0.8</c:v>
                </c:pt>
                <c:pt idx="3">
                  <c:v>0.6</c:v>
                </c:pt>
                <c:pt idx="4">
                  <c:v>0.8</c:v>
                </c:pt>
                <c:pt idx="5">
                  <c:v>0.8</c:v>
                </c:pt>
              </c:numCache>
            </c:numRef>
          </c:val>
          <c:extLst xmlns:c16r2="http://schemas.microsoft.com/office/drawing/2015/06/chart">
            <c:ext xmlns:c16="http://schemas.microsoft.com/office/drawing/2014/chart" uri="{C3380CC4-5D6E-409C-BE32-E72D297353CC}">
              <c16:uniqueId val="{00000007-AD54-7B48-81C2-FBEBB7F9F837}"/>
            </c:ext>
          </c:extLst>
        </c:ser>
        <c:dLbls>
          <c:showLegendKey val="0"/>
          <c:showVal val="0"/>
          <c:showCatName val="0"/>
          <c:showSerName val="0"/>
          <c:showPercent val="0"/>
          <c:showBubbleSize val="0"/>
        </c:dLbls>
        <c:gapWidth val="75"/>
        <c:overlap val="100"/>
        <c:axId val="320789112"/>
        <c:axId val="320789896"/>
      </c:barChart>
      <c:catAx>
        <c:axId val="320789112"/>
        <c:scaling>
          <c:orientation val="minMax"/>
        </c:scaling>
        <c:delete val="0"/>
        <c:axPos val="l"/>
        <c:numFmt formatCode="General" sourceLinked="0"/>
        <c:majorTickMark val="out"/>
        <c:minorTickMark val="none"/>
        <c:tickLblPos val="nextTo"/>
        <c:txPr>
          <a:bodyPr/>
          <a:lstStyle/>
          <a:p>
            <a:pPr>
              <a:defRPr sz="1000"/>
            </a:pPr>
            <a:endParaRPr lang="en-US"/>
          </a:p>
        </c:txPr>
        <c:crossAx val="320789896"/>
        <c:crosses val="autoZero"/>
        <c:auto val="1"/>
        <c:lblAlgn val="ctr"/>
        <c:lblOffset val="100"/>
        <c:noMultiLvlLbl val="0"/>
      </c:catAx>
      <c:valAx>
        <c:axId val="320789896"/>
        <c:scaling>
          <c:orientation val="minMax"/>
        </c:scaling>
        <c:delete val="1"/>
        <c:axPos val="b"/>
        <c:numFmt formatCode="0%" sourceLinked="1"/>
        <c:majorTickMark val="out"/>
        <c:minorTickMark val="none"/>
        <c:tickLblPos val="nextTo"/>
        <c:crossAx val="320789112"/>
        <c:crosses val="autoZero"/>
        <c:crossBetween val="between"/>
      </c:valAx>
    </c:plotArea>
    <c:legend>
      <c:legendPos val="b"/>
      <c:overlay val="0"/>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7030A0"/>
            </a:solidFill>
          </c:spPr>
          <c:invertIfNegative val="0"/>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Sheet1!$B$2:$B$7</c:f>
              <c:numCache>
                <c:formatCode>0%</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0-5E35-9F4C-A4DB-3CCD67A61949}"/>
            </c:ext>
          </c:extLst>
        </c:ser>
        <c:ser>
          <c:idx val="1"/>
          <c:order val="1"/>
          <c:tx>
            <c:strRef>
              <c:f>Sheet1!$C$1</c:f>
              <c:strCache>
                <c:ptCount val="1"/>
                <c:pt idx="0">
                  <c:v>Disagree</c:v>
                </c:pt>
              </c:strCache>
            </c:strRef>
          </c:tx>
          <c:spPr>
            <a:solidFill>
              <a:srgbClr val="666699"/>
            </a:solidFill>
          </c:spPr>
          <c:invertIfNegative val="0"/>
          <c:dLbls>
            <c:dLbl>
              <c:idx val="1"/>
              <c:delete val="1"/>
              <c:extLst xmlns:c16r2="http://schemas.microsoft.com/office/drawing/2015/06/chart">
                <c:ext xmlns:c16="http://schemas.microsoft.com/office/drawing/2014/chart" uri="{C3380CC4-5D6E-409C-BE32-E72D297353CC}">
                  <c16:uniqueId val="{00000001-5E35-9F4C-A4DB-3CCD67A61949}"/>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Sheet1!$C$2:$C$7</c:f>
              <c:numCache>
                <c:formatCode>0%</c:formatCode>
                <c:ptCount val="6"/>
                <c:pt idx="0">
                  <c:v>0.3</c:v>
                </c:pt>
                <c:pt idx="1">
                  <c:v>0</c:v>
                </c:pt>
                <c:pt idx="2">
                  <c:v>0.1</c:v>
                </c:pt>
                <c:pt idx="3">
                  <c:v>0.5</c:v>
                </c:pt>
                <c:pt idx="4">
                  <c:v>0.2</c:v>
                </c:pt>
                <c:pt idx="5">
                  <c:v>0.1</c:v>
                </c:pt>
              </c:numCache>
            </c:numRef>
          </c:val>
          <c:extLst xmlns:c16r2="http://schemas.microsoft.com/office/drawing/2015/06/chart">
            <c:ext xmlns:c16="http://schemas.microsoft.com/office/drawing/2014/chart" uri="{C3380CC4-5D6E-409C-BE32-E72D297353CC}">
              <c16:uniqueId val="{00000002-5E35-9F4C-A4DB-3CCD67A61949}"/>
            </c:ext>
          </c:extLst>
        </c:ser>
        <c:ser>
          <c:idx val="2"/>
          <c:order val="2"/>
          <c:tx>
            <c:strRef>
              <c:f>Sheet1!$D$1</c:f>
              <c:strCache>
                <c:ptCount val="1"/>
                <c:pt idx="0">
                  <c:v>Agree</c:v>
                </c:pt>
              </c:strCache>
            </c:strRef>
          </c:tx>
          <c:spPr>
            <a:solidFill>
              <a:srgbClr val="D4D4D4">
                <a:lumMod val="50000"/>
              </a:srgb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Sheet1!$D$2:$D$7</c:f>
              <c:numCache>
                <c:formatCode>0%</c:formatCode>
                <c:ptCount val="6"/>
                <c:pt idx="0">
                  <c:v>0.5</c:v>
                </c:pt>
                <c:pt idx="1">
                  <c:v>0.8</c:v>
                </c:pt>
                <c:pt idx="2">
                  <c:v>0.7</c:v>
                </c:pt>
                <c:pt idx="3">
                  <c:v>0.4</c:v>
                </c:pt>
                <c:pt idx="4">
                  <c:v>0.7</c:v>
                </c:pt>
                <c:pt idx="5">
                  <c:v>0.5</c:v>
                </c:pt>
              </c:numCache>
            </c:numRef>
          </c:val>
          <c:extLst xmlns:c16r2="http://schemas.microsoft.com/office/drawing/2015/06/chart">
            <c:ext xmlns:c16="http://schemas.microsoft.com/office/drawing/2014/chart" uri="{C3380CC4-5D6E-409C-BE32-E72D297353CC}">
              <c16:uniqueId val="{00000003-5E35-9F4C-A4DB-3CCD67A61949}"/>
            </c:ext>
          </c:extLst>
        </c:ser>
        <c:ser>
          <c:idx val="3"/>
          <c:order val="3"/>
          <c:tx>
            <c:strRef>
              <c:f>Sheet1!$E$1</c:f>
              <c:strCache>
                <c:ptCount val="1"/>
                <c:pt idx="0">
                  <c:v>Strongly agree</c:v>
                </c:pt>
              </c:strCache>
            </c:strRef>
          </c:tx>
          <c:spPr>
            <a:solidFill>
              <a:srgbClr val="D4D4D4">
                <a:lumMod val="25000"/>
              </a:srgb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Sheet1!$E$2:$E$7</c:f>
              <c:numCache>
                <c:formatCode>0%</c:formatCode>
                <c:ptCount val="6"/>
                <c:pt idx="0">
                  <c:v>0.2</c:v>
                </c:pt>
                <c:pt idx="1">
                  <c:v>0.2</c:v>
                </c:pt>
                <c:pt idx="2">
                  <c:v>0.2</c:v>
                </c:pt>
                <c:pt idx="3">
                  <c:v>0.1</c:v>
                </c:pt>
                <c:pt idx="4">
                  <c:v>0.1</c:v>
                </c:pt>
                <c:pt idx="5">
                  <c:v>0.4</c:v>
                </c:pt>
              </c:numCache>
            </c:numRef>
          </c:val>
          <c:extLst xmlns:c16r2="http://schemas.microsoft.com/office/drawing/2015/06/chart">
            <c:ext xmlns:c16="http://schemas.microsoft.com/office/drawing/2014/chart" uri="{C3380CC4-5D6E-409C-BE32-E72D297353CC}">
              <c16:uniqueId val="{00000004-5E35-9F4C-A4DB-3CCD67A61949}"/>
            </c:ext>
          </c:extLst>
        </c:ser>
        <c:dLbls>
          <c:showLegendKey val="0"/>
          <c:showVal val="0"/>
          <c:showCatName val="0"/>
          <c:showSerName val="0"/>
          <c:showPercent val="0"/>
          <c:showBubbleSize val="0"/>
        </c:dLbls>
        <c:gapWidth val="75"/>
        <c:overlap val="100"/>
        <c:axId val="320793424"/>
        <c:axId val="320791072"/>
      </c:barChart>
      <c:catAx>
        <c:axId val="320793424"/>
        <c:scaling>
          <c:orientation val="minMax"/>
        </c:scaling>
        <c:delete val="1"/>
        <c:axPos val="l"/>
        <c:numFmt formatCode="General" sourceLinked="0"/>
        <c:majorTickMark val="out"/>
        <c:minorTickMark val="none"/>
        <c:tickLblPos val="nextTo"/>
        <c:crossAx val="320791072"/>
        <c:crosses val="autoZero"/>
        <c:auto val="1"/>
        <c:lblAlgn val="ctr"/>
        <c:lblOffset val="100"/>
        <c:noMultiLvlLbl val="0"/>
      </c:catAx>
      <c:valAx>
        <c:axId val="320791072"/>
        <c:scaling>
          <c:orientation val="minMax"/>
        </c:scaling>
        <c:delete val="1"/>
        <c:axPos val="b"/>
        <c:numFmt formatCode="0%" sourceLinked="1"/>
        <c:majorTickMark val="out"/>
        <c:minorTickMark val="none"/>
        <c:tickLblPos val="nextTo"/>
        <c:crossAx val="320793424"/>
        <c:crosses val="autoZero"/>
        <c:crossBetween val="between"/>
      </c:valAx>
    </c:plotArea>
    <c:legend>
      <c:legendPos val="b"/>
      <c:overlay val="0"/>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Not at all</c:v>
                </c:pt>
              </c:strCache>
            </c:strRef>
          </c:tx>
          <c:spPr>
            <a:solidFill>
              <a:srgbClr val="773C75">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Sheet1!$B$2:$B$4</c:f>
              <c:numCache>
                <c:formatCode>###0.0%</c:formatCode>
                <c:ptCount val="3"/>
                <c:pt idx="0">
                  <c:v>5.8823529411764698E-2</c:v>
                </c:pt>
                <c:pt idx="1">
                  <c:v>0.52941176470588203</c:v>
                </c:pt>
                <c:pt idx="2" formatCode="0%">
                  <c:v>0.1</c:v>
                </c:pt>
              </c:numCache>
            </c:numRef>
          </c:val>
          <c:extLst xmlns:c16r2="http://schemas.microsoft.com/office/drawing/2015/06/chart">
            <c:ext xmlns:c16="http://schemas.microsoft.com/office/drawing/2014/chart" uri="{C3380CC4-5D6E-409C-BE32-E72D297353CC}">
              <c16:uniqueId val="{00000000-D541-154F-BE22-541BDC134558}"/>
            </c:ext>
          </c:extLst>
        </c:ser>
        <c:ser>
          <c:idx val="1"/>
          <c:order val="1"/>
          <c:tx>
            <c:strRef>
              <c:f>Sheet1!$C$1</c:f>
              <c:strCache>
                <c:ptCount val="1"/>
                <c:pt idx="0">
                  <c:v>Minimum extent</c:v>
                </c:pt>
              </c:strCache>
            </c:strRef>
          </c:tx>
          <c:spPr>
            <a:solidFill>
              <a:srgbClr val="666699"/>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Sheet1!$C$2:$C$4</c:f>
              <c:numCache>
                <c:formatCode>###0.0%</c:formatCode>
                <c:ptCount val="3"/>
                <c:pt idx="0">
                  <c:v>0.35294117647058798</c:v>
                </c:pt>
                <c:pt idx="1">
                  <c:v>0.29411764705882398</c:v>
                </c:pt>
                <c:pt idx="2" formatCode="0%">
                  <c:v>0.5</c:v>
                </c:pt>
              </c:numCache>
            </c:numRef>
          </c:val>
          <c:extLst xmlns:c16r2="http://schemas.microsoft.com/office/drawing/2015/06/chart">
            <c:ext xmlns:c16="http://schemas.microsoft.com/office/drawing/2014/chart" uri="{C3380CC4-5D6E-409C-BE32-E72D297353CC}">
              <c16:uniqueId val="{00000001-D541-154F-BE22-541BDC134558}"/>
            </c:ext>
          </c:extLst>
        </c:ser>
        <c:ser>
          <c:idx val="2"/>
          <c:order val="2"/>
          <c:tx>
            <c:strRef>
              <c:f>Sheet1!$D$1</c:f>
              <c:strCache>
                <c:ptCount val="1"/>
                <c:pt idx="0">
                  <c:v>Moderate extent</c:v>
                </c:pt>
              </c:strCache>
            </c:strRef>
          </c:tx>
          <c:spPr>
            <a:solidFill>
              <a:srgbClr val="D4D4D4">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Sheet1!$D$2:$D$4</c:f>
              <c:numCache>
                <c:formatCode>###0.0%</c:formatCode>
                <c:ptCount val="3"/>
                <c:pt idx="0">
                  <c:v>0.23529411764705899</c:v>
                </c:pt>
                <c:pt idx="1">
                  <c:v>0.11764705882352899</c:v>
                </c:pt>
                <c:pt idx="2" formatCode="0%">
                  <c:v>0.2</c:v>
                </c:pt>
              </c:numCache>
            </c:numRef>
          </c:val>
          <c:extLst xmlns:c16r2="http://schemas.microsoft.com/office/drawing/2015/06/chart">
            <c:ext xmlns:c16="http://schemas.microsoft.com/office/drawing/2014/chart" uri="{C3380CC4-5D6E-409C-BE32-E72D297353CC}">
              <c16:uniqueId val="{00000002-D541-154F-BE22-541BDC134558}"/>
            </c:ext>
          </c:extLst>
        </c:ser>
        <c:ser>
          <c:idx val="3"/>
          <c:order val="3"/>
          <c:tx>
            <c:strRef>
              <c:f>Sheet1!$E$1</c:f>
              <c:strCache>
                <c:ptCount val="1"/>
                <c:pt idx="0">
                  <c:v>Great extent</c:v>
                </c:pt>
              </c:strCache>
            </c:strRef>
          </c:tx>
          <c:spPr>
            <a:solidFill>
              <a:srgbClr val="D4D4D4">
                <a:lumMod val="2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Sheet1!$E$2:$E$4</c:f>
              <c:numCache>
                <c:formatCode>###0.0%</c:formatCode>
                <c:ptCount val="3"/>
                <c:pt idx="0">
                  <c:v>0.35294117647058798</c:v>
                </c:pt>
                <c:pt idx="1">
                  <c:v>5.8823529411764698E-2</c:v>
                </c:pt>
                <c:pt idx="2" formatCode="0%">
                  <c:v>0.2</c:v>
                </c:pt>
              </c:numCache>
            </c:numRef>
          </c:val>
          <c:extLst xmlns:c16r2="http://schemas.microsoft.com/office/drawing/2015/06/chart">
            <c:ext xmlns:c16="http://schemas.microsoft.com/office/drawing/2014/chart" uri="{C3380CC4-5D6E-409C-BE32-E72D297353CC}">
              <c16:uniqueId val="{00000003-D541-154F-BE22-541BDC134558}"/>
            </c:ext>
          </c:extLst>
        </c:ser>
        <c:dLbls>
          <c:showLegendKey val="0"/>
          <c:showVal val="0"/>
          <c:showCatName val="0"/>
          <c:showSerName val="0"/>
          <c:showPercent val="0"/>
          <c:showBubbleSize val="0"/>
        </c:dLbls>
        <c:gapWidth val="150"/>
        <c:overlap val="100"/>
        <c:axId val="320791856"/>
        <c:axId val="320792640"/>
      </c:barChart>
      <c:catAx>
        <c:axId val="320791856"/>
        <c:scaling>
          <c:orientation val="minMax"/>
        </c:scaling>
        <c:delete val="0"/>
        <c:axPos val="b"/>
        <c:numFmt formatCode="General" sourceLinked="0"/>
        <c:majorTickMark val="out"/>
        <c:minorTickMark val="none"/>
        <c:tickLblPos val="nextTo"/>
        <c:txPr>
          <a:bodyPr/>
          <a:lstStyle/>
          <a:p>
            <a:pPr>
              <a:defRPr sz="1100">
                <a:latin typeface="Arial Narrow" panose="020B0606020202030204" pitchFamily="34" charset="0"/>
              </a:defRPr>
            </a:pPr>
            <a:endParaRPr lang="en-US"/>
          </a:p>
        </c:txPr>
        <c:crossAx val="320792640"/>
        <c:crosses val="autoZero"/>
        <c:auto val="1"/>
        <c:lblAlgn val="ctr"/>
        <c:lblOffset val="100"/>
        <c:noMultiLvlLbl val="0"/>
      </c:catAx>
      <c:valAx>
        <c:axId val="320792640"/>
        <c:scaling>
          <c:orientation val="minMax"/>
        </c:scaling>
        <c:delete val="1"/>
        <c:axPos val="l"/>
        <c:numFmt formatCode="0%" sourceLinked="1"/>
        <c:majorTickMark val="out"/>
        <c:minorTickMark val="none"/>
        <c:tickLblPos val="nextTo"/>
        <c:crossAx val="320791856"/>
        <c:crosses val="autoZero"/>
        <c:crossBetween val="between"/>
      </c:valAx>
    </c:plotArea>
    <c:legend>
      <c:legendPos val="b"/>
      <c:overlay val="0"/>
      <c:txPr>
        <a:bodyPr/>
        <a:lstStyle/>
        <a:p>
          <a:pPr>
            <a:defRPr sz="1000"/>
          </a:pPr>
          <a:endParaRPr lang="en-US"/>
        </a:p>
      </c:txPr>
    </c:legend>
    <c:plotVisOnly val="1"/>
    <c:dispBlanksAs val="gap"/>
    <c:showDLblsOverMax val="0"/>
  </c:chart>
  <c:spPr>
    <a:ln>
      <a:solidFill>
        <a:srgbClr val="FFFFFF">
          <a:lumMod val="75000"/>
        </a:srgbClr>
      </a:solid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295838020247472E-2"/>
          <c:y val="0"/>
          <c:w val="0.93567251461988299"/>
          <c:h val="0.6159013560804899"/>
        </c:manualLayout>
      </c:layout>
      <c:barChart>
        <c:barDir val="col"/>
        <c:grouping val="percentStacked"/>
        <c:varyColors val="0"/>
        <c:ser>
          <c:idx val="0"/>
          <c:order val="0"/>
          <c:tx>
            <c:strRef>
              <c:f>Sheet1!$B$1</c:f>
              <c:strCache>
                <c:ptCount val="1"/>
                <c:pt idx="0">
                  <c:v>Not at all</c:v>
                </c:pt>
              </c:strCache>
            </c:strRef>
          </c:tx>
          <c:spPr>
            <a:solidFill>
              <a:srgbClr val="002060"/>
            </a:solidFill>
          </c:spPr>
          <c:invertIfNegative val="0"/>
          <c:dLbls>
            <c:dLbl>
              <c:idx val="0"/>
              <c:delete val="1"/>
              <c:extLst xmlns:c16r2="http://schemas.microsoft.com/office/drawing/2015/06/chart">
                <c:ext xmlns:c16="http://schemas.microsoft.com/office/drawing/2014/chart" uri="{C3380CC4-5D6E-409C-BE32-E72D297353CC}">
                  <c16:uniqueId val="{00000000-7D37-CE40-91FB-D7F3F07387E1}"/>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7D37-CE40-91FB-D7F3F07387E1}"/>
                </c:ext>
                <c:ext xmlns:c15="http://schemas.microsoft.com/office/drawing/2012/chart" uri="{CE6537A1-D6FC-4f65-9D91-7224C49458BB}"/>
              </c:extLst>
            </c:dLbl>
            <c:numFmt formatCode="0%" sourceLinked="0"/>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Sheet1!$B$2:$B$4</c:f>
              <c:numCache>
                <c:formatCode>###0.0%</c:formatCode>
                <c:ptCount val="3"/>
                <c:pt idx="0">
                  <c:v>0</c:v>
                </c:pt>
                <c:pt idx="1">
                  <c:v>0.2</c:v>
                </c:pt>
                <c:pt idx="2">
                  <c:v>0</c:v>
                </c:pt>
              </c:numCache>
            </c:numRef>
          </c:val>
          <c:extLst xmlns:c16r2="http://schemas.microsoft.com/office/drawing/2015/06/chart">
            <c:ext xmlns:c16="http://schemas.microsoft.com/office/drawing/2014/chart" uri="{C3380CC4-5D6E-409C-BE32-E72D297353CC}">
              <c16:uniqueId val="{00000002-7D37-CE40-91FB-D7F3F07387E1}"/>
            </c:ext>
          </c:extLst>
        </c:ser>
        <c:ser>
          <c:idx val="1"/>
          <c:order val="1"/>
          <c:tx>
            <c:strRef>
              <c:f>Sheet1!$C$1</c:f>
              <c:strCache>
                <c:ptCount val="1"/>
                <c:pt idx="0">
                  <c:v>Minimum extent </c:v>
                </c:pt>
              </c:strCache>
            </c:strRef>
          </c:tx>
          <c:spPr>
            <a:solidFill>
              <a:srgbClr val="00CC99"/>
            </a:solidFill>
          </c:spPr>
          <c:invertIfNegative val="0"/>
          <c:dLbls>
            <c:dLbl>
              <c:idx val="0"/>
              <c:delete val="1"/>
              <c:extLst xmlns:c16r2="http://schemas.microsoft.com/office/drawing/2015/06/chart">
                <c:ext xmlns:c16="http://schemas.microsoft.com/office/drawing/2014/chart" uri="{C3380CC4-5D6E-409C-BE32-E72D297353CC}">
                  <c16:uniqueId val="{00000003-7D37-CE40-91FB-D7F3F07387E1}"/>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4-7D37-CE40-91FB-D7F3F07387E1}"/>
                </c:ext>
                <c:ext xmlns:c15="http://schemas.microsoft.com/office/drawing/2012/chart" uri="{CE6537A1-D6FC-4f65-9D91-7224C49458BB}"/>
              </c:extLst>
            </c:dLbl>
            <c:numFmt formatCode="0%" sourceLinked="0"/>
            <c:spPr>
              <a:noFill/>
              <a:ln>
                <a:noFill/>
              </a:ln>
              <a:effectLst/>
            </c:spPr>
            <c:txPr>
              <a:bodyPr/>
              <a:lstStyle/>
              <a:p>
                <a:pPr>
                  <a:defRPr sz="1000" b="1" i="0">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Sheet1!$C$2:$C$4</c:f>
              <c:numCache>
                <c:formatCode>###0.0%</c:formatCode>
                <c:ptCount val="3"/>
                <c:pt idx="0">
                  <c:v>0</c:v>
                </c:pt>
                <c:pt idx="1">
                  <c:v>0.2</c:v>
                </c:pt>
                <c:pt idx="2">
                  <c:v>0</c:v>
                </c:pt>
              </c:numCache>
            </c:numRef>
          </c:val>
          <c:extLst xmlns:c16r2="http://schemas.microsoft.com/office/drawing/2015/06/chart">
            <c:ext xmlns:c16="http://schemas.microsoft.com/office/drawing/2014/chart" uri="{C3380CC4-5D6E-409C-BE32-E72D297353CC}">
              <c16:uniqueId val="{00000005-7D37-CE40-91FB-D7F3F07387E1}"/>
            </c:ext>
          </c:extLst>
        </c:ser>
        <c:ser>
          <c:idx val="2"/>
          <c:order val="2"/>
          <c:tx>
            <c:strRef>
              <c:f>Sheet1!$D$1</c:f>
              <c:strCache>
                <c:ptCount val="1"/>
                <c:pt idx="0">
                  <c:v>Moderate extent</c:v>
                </c:pt>
              </c:strCache>
            </c:strRef>
          </c:tx>
          <c:spPr>
            <a:solidFill>
              <a:srgbClr val="73AF23">
                <a:lumMod val="60000"/>
                <a:lumOff val="40000"/>
              </a:srgbClr>
            </a:solidFill>
          </c:spPr>
          <c:invertIfNegative val="0"/>
          <c:dLbls>
            <c:dLbl>
              <c:idx val="1"/>
              <c:delete val="1"/>
              <c:extLst xmlns:c16r2="http://schemas.microsoft.com/office/drawing/2015/06/chart">
                <c:ext xmlns:c16="http://schemas.microsoft.com/office/drawing/2014/chart" uri="{C3380CC4-5D6E-409C-BE32-E72D297353CC}">
                  <c16:uniqueId val="{00000006-7D37-CE40-91FB-D7F3F07387E1}"/>
                </c:ext>
                <c:ext xmlns:c15="http://schemas.microsoft.com/office/drawing/2012/chart" uri="{CE6537A1-D6FC-4f65-9D91-7224C49458BB}"/>
              </c:extLst>
            </c:dLbl>
            <c:numFmt formatCode="0%" sourceLinked="0"/>
            <c:spPr>
              <a:noFill/>
              <a:ln>
                <a:noFill/>
              </a:ln>
              <a:effectLst/>
            </c:spPr>
            <c:txPr>
              <a:bodyPr/>
              <a:lstStyle/>
              <a:p>
                <a:pPr>
                  <a:defRPr sz="1000" b="1" i="0">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Sheet1!$D$2:$D$4</c:f>
              <c:numCache>
                <c:formatCode>###0.0%</c:formatCode>
                <c:ptCount val="3"/>
                <c:pt idx="0">
                  <c:v>0.2</c:v>
                </c:pt>
                <c:pt idx="1">
                  <c:v>0</c:v>
                </c:pt>
                <c:pt idx="2">
                  <c:v>0.2</c:v>
                </c:pt>
              </c:numCache>
            </c:numRef>
          </c:val>
          <c:extLst xmlns:c16r2="http://schemas.microsoft.com/office/drawing/2015/06/chart">
            <c:ext xmlns:c16="http://schemas.microsoft.com/office/drawing/2014/chart" uri="{C3380CC4-5D6E-409C-BE32-E72D297353CC}">
              <c16:uniqueId val="{00000007-7D37-CE40-91FB-D7F3F07387E1}"/>
            </c:ext>
          </c:extLst>
        </c:ser>
        <c:ser>
          <c:idx val="3"/>
          <c:order val="3"/>
          <c:tx>
            <c:strRef>
              <c:f>Sheet1!$E$1</c:f>
              <c:strCache>
                <c:ptCount val="1"/>
                <c:pt idx="0">
                  <c:v>Great extent</c:v>
                </c:pt>
              </c:strCache>
            </c:strRef>
          </c:tx>
          <c:spPr>
            <a:solidFill>
              <a:srgbClr val="336600"/>
            </a:solidFill>
          </c:spPr>
          <c:invertIfNegative val="0"/>
          <c:dLbls>
            <c:numFmt formatCode="0%" sourceLinked="0"/>
            <c:spPr>
              <a:noFill/>
              <a:ln>
                <a:noFill/>
              </a:ln>
              <a:effectLst/>
            </c:spPr>
            <c:txPr>
              <a:bodyPr/>
              <a:lstStyle/>
              <a:p>
                <a:pPr>
                  <a:defRPr sz="1000" b="1" i="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Sheet1!$E$2:$E$4</c:f>
              <c:numCache>
                <c:formatCode>###0.0%</c:formatCode>
                <c:ptCount val="3"/>
                <c:pt idx="0">
                  <c:v>0.8</c:v>
                </c:pt>
                <c:pt idx="1">
                  <c:v>0.6</c:v>
                </c:pt>
                <c:pt idx="2">
                  <c:v>0.8</c:v>
                </c:pt>
              </c:numCache>
            </c:numRef>
          </c:val>
          <c:extLst xmlns:c16r2="http://schemas.microsoft.com/office/drawing/2015/06/chart">
            <c:ext xmlns:c16="http://schemas.microsoft.com/office/drawing/2014/chart" uri="{C3380CC4-5D6E-409C-BE32-E72D297353CC}">
              <c16:uniqueId val="{00000008-7D37-CE40-91FB-D7F3F07387E1}"/>
            </c:ext>
          </c:extLst>
        </c:ser>
        <c:dLbls>
          <c:showLegendKey val="0"/>
          <c:showVal val="0"/>
          <c:showCatName val="0"/>
          <c:showSerName val="0"/>
          <c:showPercent val="0"/>
          <c:showBubbleSize val="0"/>
        </c:dLbls>
        <c:gapWidth val="150"/>
        <c:overlap val="100"/>
        <c:axId val="321731288"/>
        <c:axId val="321725800"/>
      </c:barChart>
      <c:catAx>
        <c:axId val="321731288"/>
        <c:scaling>
          <c:orientation val="minMax"/>
        </c:scaling>
        <c:delete val="0"/>
        <c:axPos val="b"/>
        <c:numFmt formatCode="General" sourceLinked="0"/>
        <c:majorTickMark val="out"/>
        <c:minorTickMark val="none"/>
        <c:tickLblPos val="nextTo"/>
        <c:txPr>
          <a:bodyPr/>
          <a:lstStyle/>
          <a:p>
            <a:pPr>
              <a:defRPr sz="1100" i="0">
                <a:latin typeface="Arial Narrow" panose="020B0606020202030204" pitchFamily="34" charset="0"/>
              </a:defRPr>
            </a:pPr>
            <a:endParaRPr lang="en-US"/>
          </a:p>
        </c:txPr>
        <c:crossAx val="321725800"/>
        <c:crosses val="autoZero"/>
        <c:auto val="1"/>
        <c:lblAlgn val="ctr"/>
        <c:lblOffset val="100"/>
        <c:noMultiLvlLbl val="0"/>
      </c:catAx>
      <c:valAx>
        <c:axId val="321725800"/>
        <c:scaling>
          <c:orientation val="minMax"/>
        </c:scaling>
        <c:delete val="1"/>
        <c:axPos val="l"/>
        <c:numFmt formatCode="0%" sourceLinked="1"/>
        <c:majorTickMark val="out"/>
        <c:minorTickMark val="none"/>
        <c:tickLblPos val="nextTo"/>
        <c:crossAx val="321731288"/>
        <c:crosses val="autoZero"/>
        <c:crossBetween val="between"/>
      </c:valAx>
    </c:plotArea>
    <c:legend>
      <c:legendPos val="b"/>
      <c:overlay val="0"/>
      <c:txPr>
        <a:bodyPr/>
        <a:lstStyle/>
        <a:p>
          <a:pPr>
            <a:defRPr sz="1000" i="0"/>
          </a:pPr>
          <a:endParaRPr lang="en-US"/>
        </a:p>
      </c:txPr>
    </c:legend>
    <c:plotVisOnly val="1"/>
    <c:dispBlanksAs val="gap"/>
    <c:showDLblsOverMax val="0"/>
  </c:chart>
  <c:spPr>
    <a:ln>
      <a:solidFill>
        <a:srgbClr val="FFFFFF">
          <a:lumMod val="75000"/>
        </a:srgbClr>
      </a:solidFill>
    </a:ln>
  </c:spPr>
  <c:txPr>
    <a:bodyPr/>
    <a:lstStyle/>
    <a:p>
      <a:pPr>
        <a:defRPr sz="900" i="1" baseline="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52E9E9-4012-49A0-9846-A424503436D3}" type="datetimeFigureOut">
              <a:rPr lang="en-US" smtClean="0"/>
              <a:t>7/27/2018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41CB618-B5B5-4CAA-94B6-4822E9A562B8}" type="slidenum">
              <a:rPr lang="en-US" smtClean="0"/>
              <a:t>‹#›</a:t>
            </a:fld>
            <a:endParaRPr lang="en-US"/>
          </a:p>
        </p:txBody>
      </p:sp>
    </p:spTree>
    <p:extLst>
      <p:ext uri="{BB962C8B-B14F-4D97-AF65-F5344CB8AC3E}">
        <p14:creationId xmlns:p14="http://schemas.microsoft.com/office/powerpoint/2010/main" val="1650224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74CCA7-952C-AF49-B0DB-0059CA483913}" type="datetimeFigureOut">
              <a:rPr lang="en-US" smtClean="0"/>
              <a:pPr/>
              <a:t>7/27/2018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C253FA-296B-454C-B0FF-093AAC0339AE}" type="slidenum">
              <a:rPr lang="en-US" smtClean="0"/>
              <a:pPr/>
              <a:t>‹#›</a:t>
            </a:fld>
            <a:endParaRPr lang="en-US" dirty="0"/>
          </a:p>
        </p:txBody>
      </p:sp>
    </p:spTree>
    <p:extLst>
      <p:ext uri="{BB962C8B-B14F-4D97-AF65-F5344CB8AC3E}">
        <p14:creationId xmlns:p14="http://schemas.microsoft.com/office/powerpoint/2010/main" val="3056381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a:t>
            </a:fld>
            <a:endParaRPr lang="en-US" dirty="0"/>
          </a:p>
        </p:txBody>
      </p:sp>
    </p:spTree>
    <p:extLst>
      <p:ext uri="{BB962C8B-B14F-4D97-AF65-F5344CB8AC3E}">
        <p14:creationId xmlns:p14="http://schemas.microsoft.com/office/powerpoint/2010/main" val="343965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15</a:t>
            </a:fld>
            <a:endParaRPr lang="en-US" dirty="0"/>
          </a:p>
        </p:txBody>
      </p:sp>
    </p:spTree>
    <p:extLst>
      <p:ext uri="{BB962C8B-B14F-4D97-AF65-F5344CB8AC3E}">
        <p14:creationId xmlns:p14="http://schemas.microsoft.com/office/powerpoint/2010/main" val="111567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16</a:t>
            </a:fld>
            <a:endParaRPr lang="en-US" dirty="0"/>
          </a:p>
        </p:txBody>
      </p:sp>
    </p:spTree>
    <p:extLst>
      <p:ext uri="{BB962C8B-B14F-4D97-AF65-F5344CB8AC3E}">
        <p14:creationId xmlns:p14="http://schemas.microsoft.com/office/powerpoint/2010/main" val="48708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17</a:t>
            </a:fld>
            <a:endParaRPr lang="en-US" dirty="0"/>
          </a:p>
        </p:txBody>
      </p:sp>
    </p:spTree>
    <p:extLst>
      <p:ext uri="{BB962C8B-B14F-4D97-AF65-F5344CB8AC3E}">
        <p14:creationId xmlns:p14="http://schemas.microsoft.com/office/powerpoint/2010/main" val="367917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18</a:t>
            </a:fld>
            <a:endParaRPr lang="en-US" dirty="0"/>
          </a:p>
        </p:txBody>
      </p:sp>
    </p:spTree>
    <p:extLst>
      <p:ext uri="{BB962C8B-B14F-4D97-AF65-F5344CB8AC3E}">
        <p14:creationId xmlns:p14="http://schemas.microsoft.com/office/powerpoint/2010/main" val="57622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20</a:t>
            </a:fld>
            <a:endParaRPr lang="en-US" dirty="0"/>
          </a:p>
        </p:txBody>
      </p:sp>
    </p:spTree>
    <p:extLst>
      <p:ext uri="{BB962C8B-B14F-4D97-AF65-F5344CB8AC3E}">
        <p14:creationId xmlns:p14="http://schemas.microsoft.com/office/powerpoint/2010/main" val="250934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21</a:t>
            </a:fld>
            <a:endParaRPr lang="en-US" dirty="0"/>
          </a:p>
        </p:txBody>
      </p:sp>
    </p:spTree>
    <p:extLst>
      <p:ext uri="{BB962C8B-B14F-4D97-AF65-F5344CB8AC3E}">
        <p14:creationId xmlns:p14="http://schemas.microsoft.com/office/powerpoint/2010/main" val="250934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22</a:t>
            </a:fld>
            <a:endParaRPr lang="en-US" dirty="0"/>
          </a:p>
        </p:txBody>
      </p:sp>
    </p:spTree>
    <p:extLst>
      <p:ext uri="{BB962C8B-B14F-4D97-AF65-F5344CB8AC3E}">
        <p14:creationId xmlns:p14="http://schemas.microsoft.com/office/powerpoint/2010/main" val="250934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23</a:t>
            </a:fld>
            <a:endParaRPr lang="en-US" dirty="0"/>
          </a:p>
        </p:txBody>
      </p:sp>
    </p:spTree>
    <p:extLst>
      <p:ext uri="{BB962C8B-B14F-4D97-AF65-F5344CB8AC3E}">
        <p14:creationId xmlns:p14="http://schemas.microsoft.com/office/powerpoint/2010/main" val="48472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24</a:t>
            </a:fld>
            <a:endParaRPr lang="en-US" dirty="0"/>
          </a:p>
        </p:txBody>
      </p:sp>
    </p:spTree>
    <p:extLst>
      <p:ext uri="{BB962C8B-B14F-4D97-AF65-F5344CB8AC3E}">
        <p14:creationId xmlns:p14="http://schemas.microsoft.com/office/powerpoint/2010/main" val="250934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25</a:t>
            </a:fld>
            <a:endParaRPr lang="en-US" dirty="0"/>
          </a:p>
        </p:txBody>
      </p:sp>
    </p:spTree>
    <p:extLst>
      <p:ext uri="{BB962C8B-B14F-4D97-AF65-F5344CB8AC3E}">
        <p14:creationId xmlns:p14="http://schemas.microsoft.com/office/powerpoint/2010/main" val="50255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minutes.</a:t>
            </a:r>
          </a:p>
          <a:p>
            <a:r>
              <a:rPr lang="en-US" b="1" dirty="0"/>
              <a:t>Brief Background on the IL-PART Grant </a:t>
            </a:r>
          </a:p>
          <a:p>
            <a:r>
              <a:rPr lang="en-US" b="1" dirty="0"/>
              <a:t>Is a federally funded project, represents a collaborative effort between high-need districts and universities to form partnerships aimed at transforming leadership preparation and development using a collaborative model</a:t>
            </a:r>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a:t>
            </a:fld>
            <a:endParaRPr lang="en-US" dirty="0"/>
          </a:p>
        </p:txBody>
      </p:sp>
    </p:spTree>
    <p:extLst>
      <p:ext uri="{BB962C8B-B14F-4D97-AF65-F5344CB8AC3E}">
        <p14:creationId xmlns:p14="http://schemas.microsoft.com/office/powerpoint/2010/main" val="2852710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26</a:t>
            </a:fld>
            <a:endParaRPr lang="en-US" dirty="0"/>
          </a:p>
        </p:txBody>
      </p:sp>
    </p:spTree>
    <p:extLst>
      <p:ext uri="{BB962C8B-B14F-4D97-AF65-F5344CB8AC3E}">
        <p14:creationId xmlns:p14="http://schemas.microsoft.com/office/powerpoint/2010/main" val="3468637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27</a:t>
            </a:fld>
            <a:endParaRPr lang="en-US" dirty="0"/>
          </a:p>
        </p:txBody>
      </p:sp>
    </p:spTree>
    <p:extLst>
      <p:ext uri="{BB962C8B-B14F-4D97-AF65-F5344CB8AC3E}">
        <p14:creationId xmlns:p14="http://schemas.microsoft.com/office/powerpoint/2010/main" val="1966272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28</a:t>
            </a:fld>
            <a:endParaRPr lang="en-US" dirty="0"/>
          </a:p>
        </p:txBody>
      </p:sp>
    </p:spTree>
    <p:extLst>
      <p:ext uri="{BB962C8B-B14F-4D97-AF65-F5344CB8AC3E}">
        <p14:creationId xmlns:p14="http://schemas.microsoft.com/office/powerpoint/2010/main" val="871886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29</a:t>
            </a:fld>
            <a:endParaRPr lang="en-US" dirty="0"/>
          </a:p>
        </p:txBody>
      </p:sp>
    </p:spTree>
    <p:extLst>
      <p:ext uri="{BB962C8B-B14F-4D97-AF65-F5344CB8AC3E}">
        <p14:creationId xmlns:p14="http://schemas.microsoft.com/office/powerpoint/2010/main" val="396745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30</a:t>
            </a:fld>
            <a:endParaRPr lang="en-US" dirty="0"/>
          </a:p>
        </p:txBody>
      </p:sp>
    </p:spTree>
    <p:extLst>
      <p:ext uri="{BB962C8B-B14F-4D97-AF65-F5344CB8AC3E}">
        <p14:creationId xmlns:p14="http://schemas.microsoft.com/office/powerpoint/2010/main" val="3322826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31</a:t>
            </a:fld>
            <a:endParaRPr lang="en-US" dirty="0"/>
          </a:p>
        </p:txBody>
      </p:sp>
    </p:spTree>
    <p:extLst>
      <p:ext uri="{BB962C8B-B14F-4D97-AF65-F5344CB8AC3E}">
        <p14:creationId xmlns:p14="http://schemas.microsoft.com/office/powerpoint/2010/main" val="388579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32</a:t>
            </a:fld>
            <a:endParaRPr lang="en-US" dirty="0"/>
          </a:p>
        </p:txBody>
      </p:sp>
    </p:spTree>
    <p:extLst>
      <p:ext uri="{BB962C8B-B14F-4D97-AF65-F5344CB8AC3E}">
        <p14:creationId xmlns:p14="http://schemas.microsoft.com/office/powerpoint/2010/main" val="3184132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33</a:t>
            </a:fld>
            <a:endParaRPr lang="en-US" dirty="0"/>
          </a:p>
        </p:txBody>
      </p:sp>
    </p:spTree>
    <p:extLst>
      <p:ext uri="{BB962C8B-B14F-4D97-AF65-F5344CB8AC3E}">
        <p14:creationId xmlns:p14="http://schemas.microsoft.com/office/powerpoint/2010/main" val="383799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7</a:t>
            </a:fld>
            <a:endParaRPr lang="en-US" dirty="0"/>
          </a:p>
        </p:txBody>
      </p:sp>
    </p:spTree>
    <p:extLst>
      <p:ext uri="{BB962C8B-B14F-4D97-AF65-F5344CB8AC3E}">
        <p14:creationId xmlns:p14="http://schemas.microsoft.com/office/powerpoint/2010/main" val="93858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what does it look like on</a:t>
            </a:r>
            <a:r>
              <a:rPr lang="en-US" baseline="0" dirty="0"/>
              <a:t> the ground?  We are working it/implementing it and AIR is studying it along the way</a:t>
            </a:r>
          </a:p>
          <a:p>
            <a:r>
              <a:rPr lang="en-US" baseline="0" dirty="0"/>
              <a:t>What does this look like in action?</a:t>
            </a:r>
          </a:p>
          <a:p>
            <a:r>
              <a:rPr lang="en-US" baseline="0" dirty="0"/>
              <a:t>Importance of TIME-  it takes time to develop relationships</a:t>
            </a:r>
          </a:p>
          <a:p>
            <a:r>
              <a:rPr lang="en-US" baseline="0" dirty="0"/>
              <a:t>Research is important but the pragmatic piece is too</a:t>
            </a:r>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8</a:t>
            </a:fld>
            <a:endParaRPr lang="en-US" dirty="0"/>
          </a:p>
        </p:txBody>
      </p:sp>
    </p:spTree>
    <p:extLst>
      <p:ext uri="{BB962C8B-B14F-4D97-AF65-F5344CB8AC3E}">
        <p14:creationId xmlns:p14="http://schemas.microsoft.com/office/powerpoint/2010/main" val="341975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9</a:t>
            </a:fld>
            <a:endParaRPr lang="en-US" dirty="0"/>
          </a:p>
        </p:txBody>
      </p:sp>
    </p:spTree>
    <p:extLst>
      <p:ext uri="{BB962C8B-B14F-4D97-AF65-F5344CB8AC3E}">
        <p14:creationId xmlns:p14="http://schemas.microsoft.com/office/powerpoint/2010/main" val="271478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11</a:t>
            </a:fld>
            <a:endParaRPr lang="en-US" dirty="0"/>
          </a:p>
        </p:txBody>
      </p:sp>
    </p:spTree>
    <p:extLst>
      <p:ext uri="{BB962C8B-B14F-4D97-AF65-F5344CB8AC3E}">
        <p14:creationId xmlns:p14="http://schemas.microsoft.com/office/powerpoint/2010/main" val="50094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12</a:t>
            </a:fld>
            <a:endParaRPr lang="en-US" dirty="0"/>
          </a:p>
        </p:txBody>
      </p:sp>
    </p:spTree>
    <p:extLst>
      <p:ext uri="{BB962C8B-B14F-4D97-AF65-F5344CB8AC3E}">
        <p14:creationId xmlns:p14="http://schemas.microsoft.com/office/powerpoint/2010/main" val="189068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13</a:t>
            </a:fld>
            <a:endParaRPr lang="en-US" dirty="0"/>
          </a:p>
        </p:txBody>
      </p:sp>
    </p:spTree>
    <p:extLst>
      <p:ext uri="{BB962C8B-B14F-4D97-AF65-F5344CB8AC3E}">
        <p14:creationId xmlns:p14="http://schemas.microsoft.com/office/powerpoint/2010/main" val="424820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14</a:t>
            </a:fld>
            <a:endParaRPr lang="en-US" dirty="0"/>
          </a:p>
        </p:txBody>
      </p:sp>
    </p:spTree>
    <p:extLst>
      <p:ext uri="{BB962C8B-B14F-4D97-AF65-F5344CB8AC3E}">
        <p14:creationId xmlns:p14="http://schemas.microsoft.com/office/powerpoint/2010/main" val="162700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57CAF-2CE5-0F45-BDD8-49E4AD98DE28}"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a:lvl1p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36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35CF9-B716-734B-824F-EBC0A461C998}"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67097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600C6-C248-B04A-8B88-E28DE90D60F6}"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25851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6359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9A0258-8ED4-EE48-AD3D-D571BF778F63}"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06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8259E-8BED-D544-AE47-2B3786A55730}"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429023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BA7649-D973-4247-B044-DCB9A2D63D5A}"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1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358408-0BE9-EB4B-8CA0-A963C35AA161}" type="datetime1">
              <a:rPr lang="en-US" smtClean="0"/>
              <a:t>7/27/2018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9043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56E4AD-38CE-214B-ADD1-1095AF9E5E9D}" type="datetime1">
              <a:rPr lang="en-US" smtClean="0"/>
              <a:t>7/27/2018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55779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936CE-F2D9-BC4C-905B-3A28EDA44513}" type="datetime1">
              <a:rPr lang="en-US" smtClean="0"/>
              <a:t>7/27/2018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2818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F170E0-F59F-7E40-AC38-2056AB65ADE8}" type="datetime1">
              <a:rPr lang="en-US" smtClean="0"/>
              <a:t>7/27/2018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72562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31538-061C-2742-B8FA-F15A3889562B}"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20090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B442BEF-BA01-A94A-B67D-56D8E38AD741}" type="datetime1">
              <a:rPr lang="en-US" smtClean="0"/>
              <a:t>7/27/2018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C1A45-E175-4871-824C-DBCE38251A11}" type="slidenum">
              <a:rPr lang="en-US" smtClean="0">
                <a:solidFill>
                  <a:srgbClr val="696464"/>
                </a:solidFill>
              </a:rPr>
              <a:pPr/>
              <a:t>‹#›</a:t>
            </a:fld>
            <a:endParaRPr lang="en-US" dirty="0">
              <a:solidFill>
                <a:srgbClr val="696464"/>
              </a:solidFill>
            </a:endParaRPr>
          </a:p>
        </p:txBody>
      </p:sp>
    </p:spTree>
    <p:extLst>
      <p:ext uri="{BB962C8B-B14F-4D97-AF65-F5344CB8AC3E}">
        <p14:creationId xmlns:p14="http://schemas.microsoft.com/office/powerpoint/2010/main" val="15817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73623-ACBC-9543-BF80-4E4476D72C29}" type="datetime1">
              <a:rPr lang="en-US" smtClean="0"/>
              <a:t>7/27/2018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42655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FC6A5-D00F-B94C-AC21-A5CB14D8E0B8}"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40735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748DC7-0841-E54E-8B09-0D25A935E031}"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17815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fld id="{F3477EC8-074D-41C4-94AE-E9EA7CEEA348}" type="slidenum">
              <a:rPr lang="en-US" smtClean="0"/>
              <a:pPr/>
              <a:t>‹#›</a:t>
            </a:fld>
            <a:endParaRPr lang="en-US" dirty="0"/>
          </a:p>
        </p:txBody>
      </p:sp>
    </p:spTree>
    <p:extLst>
      <p:ext uri="{BB962C8B-B14F-4D97-AF65-F5344CB8AC3E}">
        <p14:creationId xmlns:p14="http://schemas.microsoft.com/office/powerpoint/2010/main" val="205475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38092-3874-DB43-A105-425978F626AD}" type="datetime1">
              <a:rPr lang="en-US" smtClean="0"/>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42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E10E3-2D4A-2048-B59E-2E53ADA425C9}" type="datetime1">
              <a:rPr lang="en-US" smtClean="0"/>
              <a:t>7/27/2018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0750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0B3EDD-0BF3-0D46-A044-7AD1D209A579}" type="datetime1">
              <a:rPr lang="en-US" smtClean="0"/>
              <a:t>7/27/2018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50099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199AB-C4BF-5748-B9C3-AA27D43EF45F}" type="datetime1">
              <a:rPr lang="en-US" smtClean="0"/>
              <a:t>7/27/2018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4501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77253C-F6C6-2D4F-B8A9-69B57122484A}" type="datetime1">
              <a:rPr lang="en-US" smtClean="0"/>
              <a:t>7/27/2018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09545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48DBB43-A5D3-2D48-B753-D1B5BA267DAD}" type="datetime1">
              <a:rPr lang="en-US" smtClean="0"/>
              <a:t>7/27/2018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44748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775A1-6CCB-424E-884F-FBAEE7F682BA}" type="datetime1">
              <a:rPr lang="en-US" smtClean="0"/>
              <a:t>7/27/2018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7777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491EBD1-F2AD-3944-A445-85BCD06D004A}" type="datetime1">
              <a:rPr lang="en-US" smtClean="0"/>
              <a:t>7/27/2018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EC1A45-E175-4871-824C-DBCE38251A11}"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4149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prstClr val="white"/>
              </a:solidFill>
            </a:endParaRPr>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4DCF030-A256-3C4B-B1E7-EE1D690C0138}" type="datetime1">
              <a:rPr lang="en-US" smtClean="0"/>
              <a:t>7/27/2018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EC1A45-E175-4871-824C-DBCE38251A11}"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9800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fray@roe1.net" TargetMode="External"/><Relationship Id="rId4" Type="http://schemas.openxmlformats.org/officeDocument/2006/relationships/hyperlink" Target="mailto:ll-wolff@wi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www.ilpart.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mfray@roe1.net" TargetMode="External"/><Relationship Id="rId5" Type="http://schemas.openxmlformats.org/officeDocument/2006/relationships/hyperlink" Target="mailto:ll-wolff@wiu.edu"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lpart.org/" TargetMode="External"/><Relationship Id="rId7" Type="http://schemas.openxmlformats.org/officeDocument/2006/relationships/hyperlink" Target="http://www.illinoisschoolleader.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facebook.com/ISU.CSEP" TargetMode="External"/><Relationship Id="rId5" Type="http://schemas.openxmlformats.org/officeDocument/2006/relationships/hyperlink" Target="http://education.illinoisstate.edu/csep/" TargetMode="External"/><Relationship Id="rId4" Type="http://schemas.openxmlformats.org/officeDocument/2006/relationships/hyperlink" Target="https://leadingedpartnership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 y="2304253"/>
            <a:ext cx="8915400" cy="2038141"/>
          </a:xfrm>
        </p:spPr>
        <p:txBody>
          <a:bodyPr>
            <a:noAutofit/>
          </a:bodyPr>
          <a:lstStyle/>
          <a:p>
            <a:pPr algn="ctr"/>
            <a:r>
              <a:rPr lang="en-US" sz="3600" b="1" dirty="0">
                <a:solidFill>
                  <a:schemeClr val="accent2"/>
                </a:solidFill>
                <a:latin typeface="Georgia" panose="02040502050405020303" pitchFamily="18" charset="0"/>
              </a:rPr>
              <a:t>Growing Success:</a:t>
            </a:r>
            <a:br>
              <a:rPr lang="en-US" sz="3600" b="1" dirty="0">
                <a:solidFill>
                  <a:schemeClr val="accent2"/>
                </a:solidFill>
                <a:latin typeface="Georgia" panose="02040502050405020303" pitchFamily="18" charset="0"/>
              </a:rPr>
            </a:br>
            <a:r>
              <a:rPr lang="en-US" sz="3000" b="1" dirty="0">
                <a:solidFill>
                  <a:schemeClr val="accent2"/>
                </a:solidFill>
                <a:latin typeface="Georgia" panose="02040502050405020303" pitchFamily="18" charset="0"/>
              </a:rPr>
              <a:t>The Need for Rural Schools to Collaboratively Succession Plan to Grow and Sustain Their Leadership Pipeline</a:t>
            </a:r>
            <a:br>
              <a:rPr lang="en-US" sz="3000" b="1" dirty="0">
                <a:solidFill>
                  <a:schemeClr val="accent2"/>
                </a:solidFill>
                <a:latin typeface="Georgia" panose="02040502050405020303" pitchFamily="18" charset="0"/>
              </a:rPr>
            </a:br>
            <a:r>
              <a:rPr lang="en-US" sz="300" b="1" dirty="0" smtClean="0">
                <a:solidFill>
                  <a:schemeClr val="accent2"/>
                </a:solidFill>
                <a:latin typeface="Georgia" panose="02040502050405020303" pitchFamily="18" charset="0"/>
              </a:rPr>
              <a:t/>
            </a:r>
            <a:br>
              <a:rPr lang="en-US" sz="300" b="1" dirty="0" smtClean="0">
                <a:solidFill>
                  <a:schemeClr val="accent2"/>
                </a:solidFill>
                <a:latin typeface="Georgia" panose="02040502050405020303" pitchFamily="18" charset="0"/>
              </a:rPr>
            </a:br>
            <a:r>
              <a:rPr lang="en-US" sz="300" b="1" dirty="0">
                <a:solidFill>
                  <a:schemeClr val="accent2"/>
                </a:solidFill>
                <a:latin typeface="Georgia" panose="02040502050405020303" pitchFamily="18" charset="0"/>
              </a:rPr>
              <a:t/>
            </a:r>
            <a:br>
              <a:rPr lang="en-US" sz="300" b="1" dirty="0">
                <a:solidFill>
                  <a:schemeClr val="accent2"/>
                </a:solidFill>
                <a:latin typeface="Georgia" panose="02040502050405020303" pitchFamily="18" charset="0"/>
              </a:rPr>
            </a:br>
            <a:r>
              <a:rPr lang="en-US" sz="300" b="1" dirty="0" smtClean="0">
                <a:solidFill>
                  <a:schemeClr val="accent2"/>
                </a:solidFill>
                <a:latin typeface="Georgia" panose="02040502050405020303" pitchFamily="18" charset="0"/>
              </a:rPr>
              <a:t/>
            </a:r>
            <a:br>
              <a:rPr lang="en-US" sz="300" b="1" dirty="0" smtClean="0">
                <a:solidFill>
                  <a:schemeClr val="accent2"/>
                </a:solidFill>
                <a:latin typeface="Georgia" panose="02040502050405020303" pitchFamily="18" charset="0"/>
              </a:rPr>
            </a:br>
            <a:r>
              <a:rPr lang="en-US" sz="1800" b="1" dirty="0" smtClean="0">
                <a:solidFill>
                  <a:schemeClr val="accent2"/>
                </a:solidFill>
                <a:latin typeface="Georgia" panose="02040502050405020303" pitchFamily="18" charset="0"/>
              </a:rPr>
              <a:t>August 2, </a:t>
            </a:r>
            <a:r>
              <a:rPr lang="en-US" sz="1800" b="1" dirty="0">
                <a:solidFill>
                  <a:schemeClr val="accent2"/>
                </a:solidFill>
                <a:latin typeface="Georgia" panose="02040502050405020303" pitchFamily="18" charset="0"/>
              </a:rPr>
              <a:t>2018</a:t>
            </a:r>
          </a:p>
        </p:txBody>
      </p:sp>
      <p:pic>
        <p:nvPicPr>
          <p:cNvPr id="1028" name="Picture 4" descr="Center for the Study of Education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20573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95250" y="4495800"/>
            <a:ext cx="8915400" cy="167640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US" sz="3200" b="1" dirty="0">
              <a:solidFill>
                <a:schemeClr val="accent2"/>
              </a:solidFill>
              <a:latin typeface="Georgia" panose="02040502050405020303" pitchFamily="18" charset="0"/>
            </a:endParaRPr>
          </a:p>
        </p:txBody>
      </p:sp>
      <p:sp>
        <p:nvSpPr>
          <p:cNvPr id="3" name="Rectangle 2"/>
          <p:cNvSpPr/>
          <p:nvPr/>
        </p:nvSpPr>
        <p:spPr>
          <a:xfrm>
            <a:off x="323850" y="3996941"/>
            <a:ext cx="8686800" cy="2215991"/>
          </a:xfrm>
          <a:prstGeom prst="rect">
            <a:avLst/>
          </a:prstGeom>
        </p:spPr>
        <p:txBody>
          <a:bodyPr wrap="square">
            <a:spAutoFit/>
          </a:bodyPr>
          <a:lstStyle/>
          <a:p>
            <a:pPr lvl="0" algn="ctr">
              <a:lnSpc>
                <a:spcPct val="115000"/>
              </a:lnSpc>
              <a:tabLst>
                <a:tab pos="685800" algn="l"/>
              </a:tabLst>
            </a:pPr>
            <a:endParaRPr lang="en-US" sz="2400" dirty="0">
              <a:solidFill>
                <a:prstClr val="black"/>
              </a:solidFill>
              <a:latin typeface="Georgia" panose="02040502050405020303" pitchFamily="18" charset="0"/>
              <a:ea typeface="Calibri"/>
              <a:cs typeface="Times New Roman"/>
            </a:endParaRPr>
          </a:p>
          <a:p>
            <a:pPr lvl="0" algn="ctr">
              <a:lnSpc>
                <a:spcPct val="115000"/>
              </a:lnSpc>
              <a:tabLst>
                <a:tab pos="685800" algn="l"/>
              </a:tabLst>
            </a:pPr>
            <a:r>
              <a:rPr lang="en-US" sz="2400" b="1" dirty="0">
                <a:solidFill>
                  <a:prstClr val="black"/>
                </a:solidFill>
                <a:latin typeface="Georgia" panose="02040502050405020303" pitchFamily="18" charset="0"/>
                <a:ea typeface="Calibri"/>
                <a:cs typeface="Times New Roman"/>
              </a:rPr>
              <a:t>Dr. Lora Wolff</a:t>
            </a:r>
          </a:p>
          <a:p>
            <a:pPr lvl="0" algn="ctr">
              <a:lnSpc>
                <a:spcPct val="115000"/>
              </a:lnSpc>
              <a:tabLst>
                <a:tab pos="685800" algn="l"/>
              </a:tabLst>
            </a:pPr>
            <a:r>
              <a:rPr lang="en-US" sz="2400" i="1" dirty="0">
                <a:solidFill>
                  <a:prstClr val="black"/>
                </a:solidFill>
                <a:latin typeface="Georgia" panose="02040502050405020303" pitchFamily="18" charset="0"/>
                <a:ea typeface="Calibri"/>
                <a:cs typeface="Times New Roman"/>
              </a:rPr>
              <a:t> Western Illinois University, </a:t>
            </a:r>
            <a:r>
              <a:rPr lang="en-US" sz="2400" i="1" dirty="0">
                <a:solidFill>
                  <a:prstClr val="black"/>
                </a:solidFill>
                <a:latin typeface="Georgia" panose="02040502050405020303" pitchFamily="18" charset="0"/>
                <a:ea typeface="Calibri"/>
                <a:cs typeface="Times New Roman"/>
                <a:hlinkClick r:id="rId4"/>
              </a:rPr>
              <a:t>ll-wolff@wiu.edu</a:t>
            </a:r>
            <a:r>
              <a:rPr lang="en-US" sz="2400" i="1" dirty="0">
                <a:solidFill>
                  <a:prstClr val="black"/>
                </a:solidFill>
                <a:latin typeface="Georgia" panose="02040502050405020303" pitchFamily="18" charset="0"/>
                <a:ea typeface="Calibri"/>
                <a:cs typeface="Times New Roman"/>
              </a:rPr>
              <a:t>  </a:t>
            </a:r>
          </a:p>
          <a:p>
            <a:pPr lvl="0" algn="ctr">
              <a:lnSpc>
                <a:spcPct val="115000"/>
              </a:lnSpc>
              <a:tabLst>
                <a:tab pos="685800" algn="l"/>
              </a:tabLst>
            </a:pPr>
            <a:r>
              <a:rPr lang="en-US" sz="2400" b="1" dirty="0">
                <a:solidFill>
                  <a:prstClr val="black"/>
                </a:solidFill>
                <a:latin typeface="Georgia" panose="02040502050405020303" pitchFamily="18" charset="0"/>
                <a:ea typeface="Calibri"/>
                <a:cs typeface="Times New Roman"/>
              </a:rPr>
              <a:t>Michaela Fray</a:t>
            </a:r>
          </a:p>
          <a:p>
            <a:pPr lvl="0" algn="ctr">
              <a:lnSpc>
                <a:spcPct val="115000"/>
              </a:lnSpc>
              <a:tabLst>
                <a:tab pos="685800" algn="l"/>
              </a:tabLst>
            </a:pPr>
            <a:r>
              <a:rPr lang="en-US" sz="2400" i="1" dirty="0">
                <a:solidFill>
                  <a:prstClr val="black"/>
                </a:solidFill>
                <a:latin typeface="Georgia" panose="02040502050405020303" pitchFamily="18" charset="0"/>
                <a:ea typeface="Calibri"/>
                <a:cs typeface="Times New Roman"/>
              </a:rPr>
              <a:t> Regional Office of Education #1, </a:t>
            </a:r>
            <a:r>
              <a:rPr lang="en-US" sz="2400" i="1" dirty="0">
                <a:solidFill>
                  <a:prstClr val="black"/>
                </a:solidFill>
                <a:latin typeface="Georgia" panose="02040502050405020303" pitchFamily="18" charset="0"/>
                <a:ea typeface="Calibri"/>
                <a:cs typeface="Times New Roman"/>
                <a:hlinkClick r:id="rId5"/>
              </a:rPr>
              <a:t>mfray@roe1.net</a:t>
            </a:r>
            <a:r>
              <a:rPr lang="en-US" sz="2400" i="1" dirty="0">
                <a:solidFill>
                  <a:prstClr val="black"/>
                </a:solidFill>
                <a:latin typeface="Georgia" panose="02040502050405020303" pitchFamily="18" charset="0"/>
                <a:ea typeface="Calibri"/>
                <a:cs typeface="Times New Roman"/>
              </a:rPr>
              <a:t> </a:t>
            </a:r>
          </a:p>
        </p:txBody>
      </p:sp>
      <p:sp>
        <p:nvSpPr>
          <p:cNvPr id="6" name="Slide Number Placeholder 5">
            <a:extLst>
              <a:ext uri="{FF2B5EF4-FFF2-40B4-BE49-F238E27FC236}">
                <a16:creationId xmlns:a16="http://schemas.microsoft.com/office/drawing/2014/main" xmlns="" id="{8777EA55-CFFF-D748-A08F-A59B5E9615D2}"/>
              </a:ext>
            </a:extLst>
          </p:cNvPr>
          <p:cNvSpPr>
            <a:spLocks noGrp="1"/>
          </p:cNvSpPr>
          <p:nvPr>
            <p:ph type="sldNum" sz="quarter" idx="12"/>
          </p:nvPr>
        </p:nvSpPr>
        <p:spPr/>
        <p:txBody>
          <a:bodyPr/>
          <a:lstStyle/>
          <a:p>
            <a:fld id="{87EC1A45-E175-4871-824C-DBCE38251A11}" type="slidenum">
              <a:rPr lang="en-US" smtClean="0"/>
              <a:pPr/>
              <a:t>1</a:t>
            </a:fld>
            <a:endParaRPr lang="en-US" dirty="0"/>
          </a:p>
        </p:txBody>
      </p:sp>
    </p:spTree>
    <p:extLst>
      <p:ext uri="{BB962C8B-B14F-4D97-AF65-F5344CB8AC3E}">
        <p14:creationId xmlns:p14="http://schemas.microsoft.com/office/powerpoint/2010/main" val="95445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472440"/>
            <a:ext cx="7543800" cy="3566160"/>
          </a:xfrm>
        </p:spPr>
        <p:txBody>
          <a:bodyPr/>
          <a:lstStyle/>
          <a:p>
            <a:pPr algn="ctr"/>
            <a:r>
              <a:rPr lang="en-US" b="1" dirty="0">
                <a:latin typeface="Georgia" panose="02040502050405020303" pitchFamily="18" charset="0"/>
              </a:rPr>
              <a:t>Evaluating the Internship</a:t>
            </a:r>
          </a:p>
        </p:txBody>
      </p:sp>
      <p:sp>
        <p:nvSpPr>
          <p:cNvPr id="3" name="Subtitle 2"/>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xmlns="" id="{8CA894FD-92B0-1F46-AE54-DF9C40DDE89E}"/>
              </a:ext>
            </a:extLst>
          </p:cNvPr>
          <p:cNvSpPr>
            <a:spLocks noGrp="1"/>
          </p:cNvSpPr>
          <p:nvPr>
            <p:ph type="sldNum" sz="quarter" idx="12"/>
          </p:nvPr>
        </p:nvSpPr>
        <p:spPr/>
        <p:txBody>
          <a:bodyPr/>
          <a:lstStyle/>
          <a:p>
            <a:fld id="{87EC1A45-E175-4871-824C-DBCE38251A11}" type="slidenum">
              <a:rPr lang="en-US" smtClean="0"/>
              <a:pPr/>
              <a:t>10</a:t>
            </a:fld>
            <a:endParaRPr lang="en-US" dirty="0"/>
          </a:p>
        </p:txBody>
      </p:sp>
    </p:spTree>
    <p:extLst>
      <p:ext uri="{BB962C8B-B14F-4D97-AF65-F5344CB8AC3E}">
        <p14:creationId xmlns:p14="http://schemas.microsoft.com/office/powerpoint/2010/main" val="16312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solidFill>
                <a:latin typeface="Georgia" panose="02040502050405020303" pitchFamily="18" charset="0"/>
              </a:rPr>
              <a:t>RQ1: Implementation and Recruitment</a:t>
            </a:r>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6999" y="1846263"/>
            <a:ext cx="7134452"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 y="2342444"/>
            <a:ext cx="8089900" cy="245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xmlns="" id="{588E7042-4404-5F48-ABDC-F1CA714A7097}"/>
              </a:ext>
            </a:extLst>
          </p:cNvPr>
          <p:cNvSpPr>
            <a:spLocks noGrp="1"/>
          </p:cNvSpPr>
          <p:nvPr>
            <p:ph type="sldNum" sz="quarter" idx="12"/>
          </p:nvPr>
        </p:nvSpPr>
        <p:spPr/>
        <p:txBody>
          <a:bodyPr/>
          <a:lstStyle/>
          <a:p>
            <a:fld id="{87EC1A45-E175-4871-824C-DBCE38251A11}" type="slidenum">
              <a:rPr lang="en-US" smtClean="0"/>
              <a:pPr/>
              <a:t>11</a:t>
            </a:fld>
            <a:endParaRPr lang="en-US" dirty="0"/>
          </a:p>
        </p:txBody>
      </p:sp>
    </p:spTree>
    <p:extLst>
      <p:ext uri="{BB962C8B-B14F-4D97-AF65-F5344CB8AC3E}">
        <p14:creationId xmlns:p14="http://schemas.microsoft.com/office/powerpoint/2010/main" val="370997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solidFill>
                <a:latin typeface="Georgia" panose="02040502050405020303" pitchFamily="18" charset="0"/>
              </a:rPr>
              <a:t>RQ2: Satisfaction With Internship Preparation</a:t>
            </a:r>
          </a:p>
        </p:txBody>
      </p:sp>
      <p:sp>
        <p:nvSpPr>
          <p:cNvPr id="3" name="Content Placeholder 2"/>
          <p:cNvSpPr>
            <a:spLocks noGrp="1"/>
          </p:cNvSpPr>
          <p:nvPr>
            <p:ph idx="1"/>
          </p:nvPr>
        </p:nvSpPr>
        <p:spPr>
          <a:xfrm>
            <a:off x="838200" y="2133600"/>
            <a:ext cx="7543801" cy="4023360"/>
          </a:xfrm>
        </p:spPr>
        <p:txBody>
          <a:bodyPr>
            <a:normAutofit/>
          </a:bodyPr>
          <a:lstStyle/>
          <a:p>
            <a:pPr marL="233363" lvl="0" indent="-233363">
              <a:buClr>
                <a:srgbClr val="595959"/>
              </a:buClr>
              <a:buFont typeface="Arial" panose="020B0604020202020204" pitchFamily="34" charset="0"/>
              <a:buChar char="•"/>
            </a:pPr>
            <a:r>
              <a:rPr lang="en-US" sz="2400" dirty="0">
                <a:solidFill>
                  <a:srgbClr val="696464"/>
                </a:solidFill>
                <a:latin typeface="Georgia" panose="02040502050405020303" pitchFamily="18" charset="0"/>
              </a:rPr>
              <a:t>Both traditional yearlong and intensive internship candidates reported that they were well-matched with their mentor principals on a variety of factors important to them. </a:t>
            </a:r>
          </a:p>
          <a:p>
            <a:pPr marL="233363" lvl="0" indent="-233363">
              <a:buClr>
                <a:srgbClr val="595959"/>
              </a:buClr>
              <a:buFont typeface="Arial" panose="020B0604020202020204" pitchFamily="34" charset="0"/>
              <a:buChar char="•"/>
            </a:pPr>
            <a:r>
              <a:rPr lang="en-US" sz="2400" dirty="0">
                <a:solidFill>
                  <a:srgbClr val="696464"/>
                </a:solidFill>
                <a:latin typeface="Georgia" panose="02040502050405020303" pitchFamily="18" charset="0"/>
              </a:rPr>
              <a:t>Both intensive and traditional yearlong internship candidates report that they were well-matched with their internship sites. </a:t>
            </a:r>
          </a:p>
          <a:p>
            <a:pPr marL="233363" lvl="0" indent="-233363">
              <a:buClr>
                <a:srgbClr val="595959"/>
              </a:buClr>
              <a:buFont typeface="Arial" panose="020B0604020202020204" pitchFamily="34" charset="0"/>
              <a:buChar char="•"/>
            </a:pPr>
            <a:r>
              <a:rPr lang="en-US" sz="2400" dirty="0">
                <a:solidFill>
                  <a:srgbClr val="696464"/>
                </a:solidFill>
                <a:latin typeface="Georgia" panose="02040502050405020303" pitchFamily="18" charset="0"/>
              </a:rPr>
              <a:t>Traditional yearlong internship candidates reported that they were </a:t>
            </a:r>
            <a:r>
              <a:rPr lang="en-US" sz="2400" i="1" dirty="0">
                <a:solidFill>
                  <a:srgbClr val="696464"/>
                </a:solidFill>
                <a:latin typeface="Georgia" panose="02040502050405020303" pitchFamily="18" charset="0"/>
              </a:rPr>
              <a:t>less likely </a:t>
            </a:r>
            <a:r>
              <a:rPr lang="en-US" sz="2400" dirty="0">
                <a:solidFill>
                  <a:srgbClr val="696464"/>
                </a:solidFill>
                <a:latin typeface="Georgia" panose="02040502050405020303" pitchFamily="18" charset="0"/>
              </a:rPr>
              <a:t>to be supervised than their intensive internship counterparts.</a:t>
            </a:r>
          </a:p>
          <a:p>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xmlns="" id="{D56E6B05-3876-9844-A848-3A1BAEFD7445}"/>
              </a:ext>
            </a:extLst>
          </p:cNvPr>
          <p:cNvSpPr>
            <a:spLocks noGrp="1"/>
          </p:cNvSpPr>
          <p:nvPr>
            <p:ph type="sldNum" sz="quarter" idx="12"/>
          </p:nvPr>
        </p:nvSpPr>
        <p:spPr/>
        <p:txBody>
          <a:bodyPr/>
          <a:lstStyle/>
          <a:p>
            <a:fld id="{87EC1A45-E175-4871-824C-DBCE38251A11}" type="slidenum">
              <a:rPr lang="en-US" smtClean="0"/>
              <a:pPr/>
              <a:t>12</a:t>
            </a:fld>
            <a:endParaRPr lang="en-US" dirty="0"/>
          </a:p>
        </p:txBody>
      </p:sp>
    </p:spTree>
    <p:extLst>
      <p:ext uri="{BB962C8B-B14F-4D97-AF65-F5344CB8AC3E}">
        <p14:creationId xmlns:p14="http://schemas.microsoft.com/office/powerpoint/2010/main" val="200490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52400"/>
            <a:ext cx="8763000" cy="627796"/>
          </a:xfrm>
        </p:spPr>
        <p:txBody>
          <a:bodyPr>
            <a:normAutofit fontScale="90000"/>
          </a:bodyPr>
          <a:lstStyle/>
          <a:p>
            <a:pPr algn="ctr"/>
            <a:r>
              <a:rPr lang="en-US" sz="2400" b="1" dirty="0">
                <a:solidFill>
                  <a:schemeClr val="accent2"/>
                </a:solidFill>
                <a:latin typeface="Georgia" panose="02040502050405020303" pitchFamily="18" charset="0"/>
              </a:rPr>
              <a:t>Mentor Principal Perspectives: </a:t>
            </a:r>
            <a:br>
              <a:rPr lang="en-US" sz="2400" b="1" dirty="0">
                <a:solidFill>
                  <a:schemeClr val="accent2"/>
                </a:solidFill>
                <a:latin typeface="Georgia" panose="02040502050405020303" pitchFamily="18" charset="0"/>
              </a:rPr>
            </a:br>
            <a:r>
              <a:rPr lang="en-US" sz="2400" b="1" dirty="0">
                <a:solidFill>
                  <a:schemeClr val="accent2"/>
                </a:solidFill>
                <a:latin typeface="Georgia" panose="02040502050405020303" pitchFamily="18" charset="0"/>
              </a:rPr>
              <a:t>Candidates Participation in Internship Experiences (</a:t>
            </a:r>
            <a:r>
              <a:rPr lang="en-US" sz="2400" b="1" i="1" dirty="0">
                <a:solidFill>
                  <a:schemeClr val="accent2"/>
                </a:solidFill>
                <a:latin typeface="Georgia" panose="02040502050405020303" pitchFamily="18" charset="0"/>
              </a:rPr>
              <a:t>n</a:t>
            </a:r>
            <a:r>
              <a:rPr lang="en-US" sz="2400" b="1" dirty="0">
                <a:solidFill>
                  <a:schemeClr val="accent2"/>
                </a:solidFill>
                <a:latin typeface="Georgia" panose="02040502050405020303" pitchFamily="18" charset="0"/>
              </a:rPr>
              <a:t> = 20)</a:t>
            </a:r>
          </a:p>
        </p:txBody>
      </p:sp>
      <p:graphicFrame>
        <p:nvGraphicFramePr>
          <p:cNvPr id="4" name="Content Placeholder 3"/>
          <p:cNvGraphicFramePr>
            <a:graphicFrameLocks noGrp="1"/>
          </p:cNvGraphicFramePr>
          <p:nvPr>
            <p:ph idx="1"/>
            <p:extLst/>
          </p:nvPr>
        </p:nvGraphicFramePr>
        <p:xfrm>
          <a:off x="304800" y="838200"/>
          <a:ext cx="8763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0634B455-A2AE-9A4D-B36D-9FCB74D478CD}"/>
              </a:ext>
            </a:extLst>
          </p:cNvPr>
          <p:cNvSpPr>
            <a:spLocks noGrp="1"/>
          </p:cNvSpPr>
          <p:nvPr>
            <p:ph type="sldNum" sz="quarter" idx="12"/>
          </p:nvPr>
        </p:nvSpPr>
        <p:spPr/>
        <p:txBody>
          <a:bodyPr/>
          <a:lstStyle/>
          <a:p>
            <a:fld id="{87EC1A45-E175-4871-824C-DBCE38251A11}" type="slidenum">
              <a:rPr lang="en-US" smtClean="0"/>
              <a:pPr/>
              <a:t>13</a:t>
            </a:fld>
            <a:endParaRPr lang="en-US" dirty="0"/>
          </a:p>
        </p:txBody>
      </p:sp>
    </p:spTree>
    <p:extLst>
      <p:ext uri="{BB962C8B-B14F-4D97-AF65-F5344CB8AC3E}">
        <p14:creationId xmlns:p14="http://schemas.microsoft.com/office/powerpoint/2010/main" val="184466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80196"/>
          </a:xfrm>
        </p:spPr>
        <p:txBody>
          <a:bodyPr>
            <a:normAutofit/>
          </a:bodyPr>
          <a:lstStyle/>
          <a:p>
            <a:pPr marL="0" marR="0" algn="ctr">
              <a:spcBef>
                <a:spcPts val="1200"/>
              </a:spcBef>
              <a:spcAft>
                <a:spcPts val="600"/>
              </a:spcAft>
            </a:pPr>
            <a:r>
              <a:rPr lang="en-US" sz="2400" b="1" dirty="0">
                <a:solidFill>
                  <a:schemeClr val="accent2"/>
                </a:solidFill>
                <a:latin typeface="Georgia" panose="02040502050405020303" pitchFamily="18" charset="0"/>
                <a:ea typeface="SimSun"/>
                <a:cs typeface="Times New Roman"/>
              </a:rPr>
              <a:t>Faculty Supervisor Perspective: Candidates Participation in Internship Experiences (</a:t>
            </a:r>
            <a:r>
              <a:rPr lang="en-US" sz="2400" b="1" i="1" dirty="0">
                <a:solidFill>
                  <a:schemeClr val="accent2"/>
                </a:solidFill>
                <a:latin typeface="Georgia" panose="02040502050405020303" pitchFamily="18" charset="0"/>
                <a:ea typeface="SimSun"/>
                <a:cs typeface="Times New Roman"/>
              </a:rPr>
              <a:t>n = 8)</a:t>
            </a:r>
            <a:endParaRPr lang="en-US" sz="2400" b="1"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nvPr>
        </p:nvGraphicFramePr>
        <p:xfrm>
          <a:off x="304800" y="914400"/>
          <a:ext cx="8686800" cy="495458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197A08C1-211C-A349-932E-0A6D23D89361}"/>
              </a:ext>
            </a:extLst>
          </p:cNvPr>
          <p:cNvSpPr>
            <a:spLocks noGrp="1"/>
          </p:cNvSpPr>
          <p:nvPr>
            <p:ph type="sldNum" sz="quarter" idx="12"/>
          </p:nvPr>
        </p:nvSpPr>
        <p:spPr/>
        <p:txBody>
          <a:bodyPr/>
          <a:lstStyle/>
          <a:p>
            <a:fld id="{87EC1A45-E175-4871-824C-DBCE38251A11}" type="slidenum">
              <a:rPr lang="en-US" smtClean="0"/>
              <a:pPr/>
              <a:t>14</a:t>
            </a:fld>
            <a:endParaRPr lang="en-US" dirty="0"/>
          </a:p>
        </p:txBody>
      </p:sp>
    </p:spTree>
    <p:extLst>
      <p:ext uri="{BB962C8B-B14F-4D97-AF65-F5344CB8AC3E}">
        <p14:creationId xmlns:p14="http://schemas.microsoft.com/office/powerpoint/2010/main" val="73912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533400"/>
          </a:xfrm>
        </p:spPr>
        <p:txBody>
          <a:bodyPr>
            <a:noAutofit/>
          </a:bodyPr>
          <a:lstStyle/>
          <a:p>
            <a:pPr algn="ct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Traditional Yearlong Candidate Internship Activities (</a:t>
            </a:r>
            <a:r>
              <a:rPr lang="en-US" sz="2400" i="1" dirty="0">
                <a:solidFill>
                  <a:schemeClr val="accent2"/>
                </a:solidFill>
                <a:latin typeface="Georgia" panose="02040502050405020303" pitchFamily="18" charset="0"/>
              </a:rPr>
              <a:t>n =</a:t>
            </a:r>
            <a:r>
              <a:rPr lang="en-US" sz="2400" dirty="0">
                <a:solidFill>
                  <a:schemeClr val="accent2"/>
                </a:solidFill>
                <a:latin typeface="Georgia" panose="02040502050405020303" pitchFamily="18" charset="0"/>
              </a:rPr>
              <a:t>17)</a:t>
            </a:r>
            <a:br>
              <a:rPr lang="en-US" sz="2400" dirty="0">
                <a:solidFill>
                  <a:schemeClr val="accent2"/>
                </a:solidFill>
                <a:latin typeface="Georgia" panose="02040502050405020303" pitchFamily="18" charset="0"/>
              </a:rPr>
            </a:br>
            <a:endParaRPr lang="en-US" sz="24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nvPr>
        </p:nvGraphicFramePr>
        <p:xfrm>
          <a:off x="0" y="609600"/>
          <a:ext cx="9144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88FC688D-C141-374C-81BB-1BDC011F3790}"/>
              </a:ext>
            </a:extLst>
          </p:cNvPr>
          <p:cNvSpPr>
            <a:spLocks noGrp="1"/>
          </p:cNvSpPr>
          <p:nvPr>
            <p:ph type="sldNum" sz="quarter" idx="12"/>
          </p:nvPr>
        </p:nvSpPr>
        <p:spPr/>
        <p:txBody>
          <a:bodyPr/>
          <a:lstStyle/>
          <a:p>
            <a:fld id="{87EC1A45-E175-4871-824C-DBCE38251A11}" type="slidenum">
              <a:rPr lang="en-US" smtClean="0"/>
              <a:pPr/>
              <a:t>15</a:t>
            </a:fld>
            <a:endParaRPr lang="en-US" dirty="0"/>
          </a:p>
        </p:txBody>
      </p:sp>
    </p:spTree>
    <p:extLst>
      <p:ext uri="{BB962C8B-B14F-4D97-AF65-F5344CB8AC3E}">
        <p14:creationId xmlns:p14="http://schemas.microsoft.com/office/powerpoint/2010/main" val="280890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
            <a:ext cx="8534400" cy="590550"/>
          </a:xfrm>
        </p:spPr>
        <p:txBody>
          <a:bodyPr>
            <a:normAutofit/>
          </a:bodyPr>
          <a:lstStyle/>
          <a:p>
            <a:pPr algn="ctr"/>
            <a:r>
              <a:rPr lang="en-US" sz="2400" b="1" dirty="0">
                <a:solidFill>
                  <a:schemeClr val="accent2"/>
                </a:solidFill>
                <a:latin typeface="Georgia" panose="02040502050405020303" pitchFamily="18" charset="0"/>
              </a:rPr>
              <a:t>Mentor Principal Matching</a:t>
            </a:r>
            <a:endParaRPr lang="en-US" sz="2400"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152400" y="685800"/>
            <a:ext cx="4343400" cy="736282"/>
          </a:xfrm>
        </p:spPr>
        <p:txBody>
          <a:bodyPr>
            <a:normAutofit/>
          </a:bodyPr>
          <a:lstStyle/>
          <a:p>
            <a:pPr algn="ctr"/>
            <a:r>
              <a:rPr lang="en-US" b="1" dirty="0"/>
              <a:t>Full-Time, Full-Semester Respondents (</a:t>
            </a:r>
            <a:r>
              <a:rPr lang="en-US" b="1" i="1" dirty="0"/>
              <a:t>n</a:t>
            </a:r>
            <a:r>
              <a:rPr lang="en-US" b="1" dirty="0"/>
              <a:t> = 5)</a:t>
            </a:r>
            <a:endParaRPr lang="en-US" dirty="0"/>
          </a:p>
        </p:txBody>
      </p:sp>
      <p:sp>
        <p:nvSpPr>
          <p:cNvPr id="5" name="Text Placeholder 4"/>
          <p:cNvSpPr>
            <a:spLocks noGrp="1"/>
          </p:cNvSpPr>
          <p:nvPr>
            <p:ph type="body" sz="quarter" idx="3"/>
          </p:nvPr>
        </p:nvSpPr>
        <p:spPr>
          <a:xfrm>
            <a:off x="5029200" y="685800"/>
            <a:ext cx="3733800" cy="736282"/>
          </a:xfrm>
        </p:spPr>
        <p:txBody>
          <a:bodyPr/>
          <a:lstStyle/>
          <a:p>
            <a:pPr algn="ctr"/>
            <a:r>
              <a:rPr lang="en-US" b="1" dirty="0"/>
              <a:t>Traditional Yearlong Candidates (</a:t>
            </a:r>
            <a:r>
              <a:rPr lang="en-US" b="1" i="1" dirty="0"/>
              <a:t>N</a:t>
            </a:r>
            <a:r>
              <a:rPr lang="en-US" b="1" dirty="0"/>
              <a:t> = 17)</a:t>
            </a:r>
          </a:p>
        </p:txBody>
      </p:sp>
      <p:graphicFrame>
        <p:nvGraphicFramePr>
          <p:cNvPr id="7" name="Content Placeholder 6"/>
          <p:cNvGraphicFramePr>
            <a:graphicFrameLocks noGrp="1"/>
          </p:cNvGraphicFramePr>
          <p:nvPr>
            <p:ph sz="half" idx="2"/>
            <p:extLst/>
          </p:nvPr>
        </p:nvGraphicFramePr>
        <p:xfrm>
          <a:off x="38100" y="1295400"/>
          <a:ext cx="4610100" cy="4589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extLst/>
          </p:nvPr>
        </p:nvGraphicFramePr>
        <p:xfrm>
          <a:off x="4876800" y="1295400"/>
          <a:ext cx="4022725"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xmlns="" id="{CC303DF4-6749-4449-BD71-603215F43A8D}"/>
              </a:ext>
            </a:extLst>
          </p:cNvPr>
          <p:cNvSpPr>
            <a:spLocks noGrp="1"/>
          </p:cNvSpPr>
          <p:nvPr>
            <p:ph type="sldNum" sz="quarter" idx="12"/>
          </p:nvPr>
        </p:nvSpPr>
        <p:spPr/>
        <p:txBody>
          <a:bodyPr/>
          <a:lstStyle/>
          <a:p>
            <a:fld id="{87EC1A45-E175-4871-824C-DBCE38251A11}" type="slidenum">
              <a:rPr lang="en-US" smtClean="0"/>
              <a:pPr/>
              <a:t>16</a:t>
            </a:fld>
            <a:endParaRPr lang="en-US" dirty="0"/>
          </a:p>
        </p:txBody>
      </p:sp>
    </p:spTree>
    <p:extLst>
      <p:ext uri="{BB962C8B-B14F-4D97-AF65-F5344CB8AC3E}">
        <p14:creationId xmlns:p14="http://schemas.microsoft.com/office/powerpoint/2010/main" val="340993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475396"/>
          </a:xfrm>
        </p:spPr>
        <p:txBody>
          <a:bodyPr>
            <a:normAutofit/>
          </a:bodyPr>
          <a:lstStyle/>
          <a:p>
            <a:pPr algn="ctr"/>
            <a:r>
              <a:rPr lang="en-US" sz="2400" b="1" dirty="0">
                <a:solidFill>
                  <a:schemeClr val="accent2"/>
                </a:solidFill>
                <a:latin typeface="Georgia" panose="02040502050405020303" pitchFamily="18" charset="0"/>
              </a:rPr>
              <a:t>Internship Matching</a:t>
            </a:r>
            <a:endParaRPr lang="en-US" sz="2400"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76200" y="838200"/>
            <a:ext cx="4495800" cy="736282"/>
          </a:xfrm>
        </p:spPr>
        <p:txBody>
          <a:bodyPr/>
          <a:lstStyle/>
          <a:p>
            <a:pPr algn="ctr"/>
            <a:r>
              <a:rPr lang="en-US" b="1" dirty="0"/>
              <a:t>Full-Time, Full-Semester Respondents (</a:t>
            </a:r>
            <a:r>
              <a:rPr lang="en-US" b="1" i="1" dirty="0"/>
              <a:t>n</a:t>
            </a:r>
            <a:r>
              <a:rPr lang="en-US" b="1" dirty="0"/>
              <a:t> = 5)</a:t>
            </a:r>
            <a:endParaRPr lang="en-US" dirty="0"/>
          </a:p>
        </p:txBody>
      </p:sp>
      <p:sp>
        <p:nvSpPr>
          <p:cNvPr id="5" name="Text Placeholder 4"/>
          <p:cNvSpPr>
            <a:spLocks noGrp="1"/>
          </p:cNvSpPr>
          <p:nvPr>
            <p:ph type="body" sz="quarter" idx="3"/>
          </p:nvPr>
        </p:nvSpPr>
        <p:spPr>
          <a:xfrm>
            <a:off x="4648200" y="838200"/>
            <a:ext cx="4114800" cy="736282"/>
          </a:xfrm>
        </p:spPr>
        <p:txBody>
          <a:bodyPr/>
          <a:lstStyle/>
          <a:p>
            <a:pPr algn="ctr"/>
            <a:r>
              <a:rPr lang="en-US" b="1" dirty="0"/>
              <a:t>Traditional Yearlong Respondents (</a:t>
            </a:r>
            <a:r>
              <a:rPr lang="en-US" b="1" i="1" dirty="0"/>
              <a:t>n</a:t>
            </a:r>
            <a:r>
              <a:rPr lang="en-US" b="1" dirty="0"/>
              <a:t> = 17) </a:t>
            </a:r>
            <a:endParaRPr lang="en-US" dirty="0"/>
          </a:p>
        </p:txBody>
      </p:sp>
      <p:graphicFrame>
        <p:nvGraphicFramePr>
          <p:cNvPr id="7" name="Content Placeholder 4"/>
          <p:cNvGraphicFramePr>
            <a:graphicFrameLocks noGrp="1"/>
          </p:cNvGraphicFramePr>
          <p:nvPr>
            <p:ph sz="half" idx="2"/>
            <p:extLst/>
          </p:nvPr>
        </p:nvGraphicFramePr>
        <p:xfrm>
          <a:off x="228600" y="1524001"/>
          <a:ext cx="4297363"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extLst/>
          </p:nvPr>
        </p:nvGraphicFramePr>
        <p:xfrm>
          <a:off x="4572000" y="1524000"/>
          <a:ext cx="42672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xmlns="" id="{FE8B972D-9400-A04A-9D46-BA9BB6C88298}"/>
              </a:ext>
            </a:extLst>
          </p:cNvPr>
          <p:cNvSpPr>
            <a:spLocks noGrp="1"/>
          </p:cNvSpPr>
          <p:nvPr>
            <p:ph type="sldNum" sz="quarter" idx="12"/>
          </p:nvPr>
        </p:nvSpPr>
        <p:spPr/>
        <p:txBody>
          <a:bodyPr/>
          <a:lstStyle/>
          <a:p>
            <a:fld id="{87EC1A45-E175-4871-824C-DBCE38251A11}" type="slidenum">
              <a:rPr lang="en-US" smtClean="0"/>
              <a:pPr/>
              <a:t>17</a:t>
            </a:fld>
            <a:endParaRPr lang="en-US" dirty="0"/>
          </a:p>
        </p:txBody>
      </p:sp>
    </p:spTree>
    <p:extLst>
      <p:ext uri="{BB962C8B-B14F-4D97-AF65-F5344CB8AC3E}">
        <p14:creationId xmlns:p14="http://schemas.microsoft.com/office/powerpoint/2010/main" val="5531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457200"/>
          </a:xfrm>
        </p:spPr>
        <p:txBody>
          <a:bodyPr>
            <a:normAutofit/>
          </a:bodyPr>
          <a:lstStyle/>
          <a:p>
            <a:pPr algn="ctr"/>
            <a:r>
              <a:rPr lang="en-US" sz="2400" b="1" dirty="0">
                <a:solidFill>
                  <a:schemeClr val="accent2"/>
                </a:solidFill>
                <a:latin typeface="Georgia" panose="02040502050405020303" pitchFamily="18" charset="0"/>
              </a:rPr>
              <a:t>Experience With Mentor Principal Supervision</a:t>
            </a:r>
          </a:p>
        </p:txBody>
      </p:sp>
      <p:graphicFrame>
        <p:nvGraphicFramePr>
          <p:cNvPr id="21" name="Content Placeholder 14"/>
          <p:cNvGraphicFramePr>
            <a:graphicFrameLocks noGrp="1"/>
          </p:cNvGraphicFramePr>
          <p:nvPr>
            <p:ph sz="quarter" idx="4"/>
            <p:extLst/>
          </p:nvPr>
        </p:nvGraphicFramePr>
        <p:xfrm>
          <a:off x="4724400" y="1371600"/>
          <a:ext cx="4267200" cy="458946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2"/>
          <p:cNvSpPr txBox="1">
            <a:spLocks/>
          </p:cNvSpPr>
          <p:nvPr/>
        </p:nvSpPr>
        <p:spPr>
          <a:xfrm>
            <a:off x="4648200" y="609600"/>
            <a:ext cx="4389120" cy="73628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chemeClr val="tx2"/>
                </a:solidFill>
                <a:latin typeface="Georgia" panose="02040502050405020303" pitchFamily="18" charset="0"/>
              </a:rPr>
              <a:t>Traditional Yearlong Candidate Perspectives (</a:t>
            </a:r>
            <a:r>
              <a:rPr lang="en-US" b="1" i="1" dirty="0">
                <a:solidFill>
                  <a:schemeClr val="tx2"/>
                </a:solidFill>
                <a:latin typeface="Georgia" panose="02040502050405020303" pitchFamily="18" charset="0"/>
              </a:rPr>
              <a:t>n = </a:t>
            </a:r>
            <a:r>
              <a:rPr lang="en-US" b="1" dirty="0">
                <a:solidFill>
                  <a:schemeClr val="tx2"/>
                </a:solidFill>
                <a:latin typeface="Georgia" panose="02040502050405020303" pitchFamily="18" charset="0"/>
              </a:rPr>
              <a:t>17)</a:t>
            </a:r>
          </a:p>
          <a:p>
            <a:endParaRPr lang="en-US" dirty="0"/>
          </a:p>
        </p:txBody>
      </p:sp>
      <p:sp>
        <p:nvSpPr>
          <p:cNvPr id="27" name="Text Placeholder 4"/>
          <p:cNvSpPr txBox="1">
            <a:spLocks/>
          </p:cNvSpPr>
          <p:nvPr/>
        </p:nvSpPr>
        <p:spPr>
          <a:xfrm>
            <a:off x="76200" y="714375"/>
            <a:ext cx="4572000" cy="76200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lnSpc>
                <a:spcPct val="100000"/>
              </a:lnSpc>
              <a:spcBef>
                <a:spcPts val="0"/>
              </a:spcBef>
              <a:spcAft>
                <a:spcPts val="600"/>
              </a:spcAft>
            </a:pPr>
            <a:r>
              <a:rPr lang="en-US" sz="2200" b="1" cap="none" dirty="0">
                <a:latin typeface="Georgia" panose="02040502050405020303" pitchFamily="18" charset="0"/>
              </a:rPr>
              <a:t>Full-Time, Full-Semester Candidate Perspectives (</a:t>
            </a:r>
            <a:r>
              <a:rPr lang="en-US" sz="2200" b="1" i="1" cap="none" dirty="0">
                <a:latin typeface="Georgia" panose="02040502050405020303" pitchFamily="18" charset="0"/>
              </a:rPr>
              <a:t>n = </a:t>
            </a:r>
            <a:r>
              <a:rPr lang="en-US" sz="2200" b="1" cap="none" dirty="0">
                <a:latin typeface="Georgia" panose="02040502050405020303" pitchFamily="18" charset="0"/>
              </a:rPr>
              <a:t>5)</a:t>
            </a:r>
          </a:p>
          <a:p>
            <a:pPr algn="ctr"/>
            <a:endParaRPr lang="en-US" dirty="0"/>
          </a:p>
        </p:txBody>
      </p:sp>
      <p:graphicFrame>
        <p:nvGraphicFramePr>
          <p:cNvPr id="28" name="Content Placeholder 12"/>
          <p:cNvGraphicFramePr>
            <a:graphicFrameLocks/>
          </p:cNvGraphicFramePr>
          <p:nvPr>
            <p:extLst/>
          </p:nvPr>
        </p:nvGraphicFramePr>
        <p:xfrm>
          <a:off x="228600" y="1371600"/>
          <a:ext cx="42672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xmlns="" id="{F4F3F94C-9E17-C54D-A57D-C8BB1E3BD615}"/>
              </a:ext>
            </a:extLst>
          </p:cNvPr>
          <p:cNvSpPr>
            <a:spLocks noGrp="1"/>
          </p:cNvSpPr>
          <p:nvPr>
            <p:ph type="sldNum" sz="quarter" idx="12"/>
          </p:nvPr>
        </p:nvSpPr>
        <p:spPr/>
        <p:txBody>
          <a:bodyPr/>
          <a:lstStyle/>
          <a:p>
            <a:fld id="{87EC1A45-E175-4871-824C-DBCE38251A11}" type="slidenum">
              <a:rPr lang="en-US" smtClean="0"/>
              <a:pPr/>
              <a:t>18</a:t>
            </a:fld>
            <a:endParaRPr lang="en-US" dirty="0"/>
          </a:p>
        </p:txBody>
      </p:sp>
    </p:spTree>
    <p:extLst>
      <p:ext uri="{BB962C8B-B14F-4D97-AF65-F5344CB8AC3E}">
        <p14:creationId xmlns:p14="http://schemas.microsoft.com/office/powerpoint/2010/main" val="32040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609600"/>
            <a:ext cx="7543800" cy="3566160"/>
          </a:xfrm>
        </p:spPr>
        <p:txBody>
          <a:bodyPr/>
          <a:lstStyle/>
          <a:p>
            <a:pPr algn="ctr"/>
            <a:r>
              <a:rPr lang="en-US" b="1" dirty="0">
                <a:latin typeface="Georgia" panose="02040502050405020303" pitchFamily="18" charset="0"/>
              </a:rPr>
              <a:t>Replicating the Work</a:t>
            </a:r>
          </a:p>
        </p:txBody>
      </p:sp>
      <p:sp>
        <p:nvSpPr>
          <p:cNvPr id="3" name="Subtitle 2"/>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xmlns="" id="{0DDAA1D7-48A6-8247-AEBB-39143143B105}"/>
              </a:ext>
            </a:extLst>
          </p:cNvPr>
          <p:cNvSpPr>
            <a:spLocks noGrp="1"/>
          </p:cNvSpPr>
          <p:nvPr>
            <p:ph type="sldNum" sz="quarter" idx="12"/>
          </p:nvPr>
        </p:nvSpPr>
        <p:spPr/>
        <p:txBody>
          <a:bodyPr/>
          <a:lstStyle/>
          <a:p>
            <a:fld id="{87EC1A45-E175-4871-824C-DBCE38251A11}" type="slidenum">
              <a:rPr lang="en-US" smtClean="0"/>
              <a:pPr/>
              <a:t>19</a:t>
            </a:fld>
            <a:endParaRPr lang="en-US" dirty="0"/>
          </a:p>
        </p:txBody>
      </p:sp>
    </p:spTree>
    <p:extLst>
      <p:ext uri="{BB962C8B-B14F-4D97-AF65-F5344CB8AC3E}">
        <p14:creationId xmlns:p14="http://schemas.microsoft.com/office/powerpoint/2010/main" val="259865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2133600"/>
            <a:ext cx="7467600" cy="3048000"/>
          </a:xfrm>
          <a:prstGeom prst="rect">
            <a:avLst/>
          </a:prstGeom>
          <a:noFill/>
        </p:spPr>
        <p:txBody>
          <a:bodyPr wrap="square" rtlCol="0">
            <a:spAutoFit/>
          </a:bodyPr>
          <a:lstStyle/>
          <a:p>
            <a:endParaRPr lang="en-US" dirty="0"/>
          </a:p>
        </p:txBody>
      </p:sp>
      <p:sp>
        <p:nvSpPr>
          <p:cNvPr id="4" name="TextBox 3"/>
          <p:cNvSpPr txBox="1"/>
          <p:nvPr/>
        </p:nvSpPr>
        <p:spPr>
          <a:xfrm>
            <a:off x="67407" y="2186354"/>
            <a:ext cx="9161585" cy="3970318"/>
          </a:xfrm>
          <a:prstGeom prst="rect">
            <a:avLst/>
          </a:prstGeom>
          <a:noFill/>
        </p:spPr>
        <p:txBody>
          <a:bodyPr wrap="square" rtlCol="0">
            <a:spAutoFit/>
          </a:bodyPr>
          <a:lstStyle/>
          <a:p>
            <a:pPr algn="ctr"/>
            <a:r>
              <a:rPr lang="en-US" sz="3200" b="1" dirty="0">
                <a:solidFill>
                  <a:schemeClr val="accent2"/>
                </a:solidFill>
                <a:latin typeface="Georgia" panose="02040502050405020303" pitchFamily="18" charset="0"/>
              </a:rPr>
              <a:t>Illinois Principal Preparation Redesign</a:t>
            </a:r>
            <a:endParaRPr lang="en-US" sz="3200" dirty="0"/>
          </a:p>
          <a:p>
            <a:pPr algn="ctr"/>
            <a:r>
              <a:rPr lang="en-US" sz="3200" b="1" dirty="0"/>
              <a:t>Required by All Programs 2014</a:t>
            </a:r>
          </a:p>
          <a:p>
            <a:pPr algn="ctr"/>
            <a:endParaRPr lang="en-US" sz="3200" b="1" dirty="0"/>
          </a:p>
          <a:p>
            <a:pPr algn="ctr"/>
            <a:r>
              <a:rPr lang="en-US" sz="3200" b="1" dirty="0">
                <a:solidFill>
                  <a:schemeClr val="accent2"/>
                </a:solidFill>
              </a:rPr>
              <a:t>“Prepare individuals to be highly effective in leadership roles to improve teaching and learning and increase </a:t>
            </a:r>
            <a:r>
              <a:rPr lang="en-US" sz="3200" b="1" u="sng" dirty="0">
                <a:solidFill>
                  <a:schemeClr val="accent2"/>
                </a:solidFill>
              </a:rPr>
              <a:t>academic achievement </a:t>
            </a:r>
            <a:r>
              <a:rPr lang="en-US" sz="3200" b="1" dirty="0">
                <a:solidFill>
                  <a:schemeClr val="accent2"/>
                </a:solidFill>
              </a:rPr>
              <a:t>and the </a:t>
            </a:r>
            <a:r>
              <a:rPr lang="en-US" sz="3200" b="1" u="sng" dirty="0">
                <a:solidFill>
                  <a:schemeClr val="accent2"/>
                </a:solidFill>
              </a:rPr>
              <a:t>development of all </a:t>
            </a:r>
            <a:r>
              <a:rPr lang="en-US" sz="3200" b="1" dirty="0">
                <a:solidFill>
                  <a:schemeClr val="accent2"/>
                </a:solidFill>
              </a:rPr>
              <a:t>students.”</a:t>
            </a:r>
          </a:p>
          <a:p>
            <a:endParaRPr lang="en-US" sz="2800" dirty="0"/>
          </a:p>
        </p:txBody>
      </p:sp>
      <p:sp>
        <p:nvSpPr>
          <p:cNvPr id="7" name="TextBox 6"/>
          <p:cNvSpPr txBox="1"/>
          <p:nvPr/>
        </p:nvSpPr>
        <p:spPr>
          <a:xfrm>
            <a:off x="914400" y="223916"/>
            <a:ext cx="7315200" cy="1938992"/>
          </a:xfrm>
          <a:prstGeom prst="rect">
            <a:avLst/>
          </a:prstGeom>
          <a:noFill/>
        </p:spPr>
        <p:txBody>
          <a:bodyPr wrap="square" rtlCol="0">
            <a:spAutoFit/>
          </a:bodyPr>
          <a:lstStyle/>
          <a:p>
            <a:pPr algn="ctr"/>
            <a:r>
              <a:rPr lang="en-US" sz="4000" b="1" dirty="0">
                <a:solidFill>
                  <a:schemeClr val="accent2"/>
                </a:solidFill>
                <a:latin typeface="Georgia" panose="02040502050405020303" pitchFamily="18" charset="0"/>
              </a:rPr>
              <a:t>IL-PART GRANT</a:t>
            </a:r>
          </a:p>
          <a:p>
            <a:pPr algn="ctr"/>
            <a:r>
              <a:rPr lang="en-US" sz="2000" b="1" dirty="0"/>
              <a:t>Illinois Partnerships Advancing Rigorous Training</a:t>
            </a:r>
            <a:r>
              <a:rPr lang="en-US" sz="4000" b="1" dirty="0"/>
              <a:t> </a:t>
            </a:r>
          </a:p>
          <a:p>
            <a:pPr algn="ctr"/>
            <a:endParaRPr lang="en-US" sz="4000" dirty="0"/>
          </a:p>
        </p:txBody>
      </p:sp>
      <p:sp>
        <p:nvSpPr>
          <p:cNvPr id="2" name="Slide Number Placeholder 1">
            <a:extLst>
              <a:ext uri="{FF2B5EF4-FFF2-40B4-BE49-F238E27FC236}">
                <a16:creationId xmlns:a16="http://schemas.microsoft.com/office/drawing/2014/main" xmlns="" id="{E29466C8-A823-6A4E-BA3D-5A6404945001}"/>
              </a:ext>
            </a:extLst>
          </p:cNvPr>
          <p:cNvSpPr>
            <a:spLocks noGrp="1"/>
          </p:cNvSpPr>
          <p:nvPr>
            <p:ph type="sldNum" sz="quarter" idx="12"/>
          </p:nvPr>
        </p:nvSpPr>
        <p:spPr/>
        <p:txBody>
          <a:bodyPr/>
          <a:lstStyle/>
          <a:p>
            <a:fld id="{87EC1A45-E175-4871-824C-DBCE38251A11}" type="slidenum">
              <a:rPr lang="en-US" smtClean="0"/>
              <a:pPr/>
              <a:t>2</a:t>
            </a:fld>
            <a:endParaRPr lang="en-US" dirty="0"/>
          </a:p>
        </p:txBody>
      </p:sp>
    </p:spTree>
    <p:extLst>
      <p:ext uri="{BB962C8B-B14F-4D97-AF65-F5344CB8AC3E}">
        <p14:creationId xmlns:p14="http://schemas.microsoft.com/office/powerpoint/2010/main" val="347911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828800"/>
            <a:ext cx="8544425" cy="4495800"/>
          </a:xfrm>
        </p:spPr>
        <p:txBody>
          <a:bodyPr>
            <a:noAutofit/>
          </a:bodyPr>
          <a:lstStyle/>
          <a:p>
            <a:pPr>
              <a:buFont typeface="Arial" panose="020B0604020202020204" pitchFamily="34" charset="0"/>
              <a:buChar char="•"/>
            </a:pPr>
            <a:r>
              <a:rPr lang="en-US" sz="2800" dirty="0">
                <a:latin typeface="Georgia" panose="02040502050405020303" pitchFamily="18" charset="0"/>
              </a:rPr>
              <a:t> IL-Part has piloted an intensive full time/full semester internship model. </a:t>
            </a:r>
          </a:p>
          <a:p>
            <a:pPr>
              <a:buFont typeface="Arial" panose="020B0604020202020204" pitchFamily="34" charset="0"/>
              <a:buChar char="•"/>
            </a:pPr>
            <a:r>
              <a:rPr lang="en-US" sz="2800" dirty="0">
                <a:latin typeface="Georgia" panose="02040502050405020303" pitchFamily="18" charset="0"/>
              </a:rPr>
              <a:t> The intensive model provides a longer duration of full-time, job embedded experiences than a traditional internship allows. </a:t>
            </a:r>
          </a:p>
          <a:p>
            <a:pPr>
              <a:buFont typeface="Arial" panose="020B0604020202020204" pitchFamily="34" charset="0"/>
              <a:buChar char="•"/>
            </a:pPr>
            <a:r>
              <a:rPr lang="en-US" sz="2800" dirty="0">
                <a:latin typeface="Georgia" panose="02040502050405020303" pitchFamily="18" charset="0"/>
              </a:rPr>
              <a:t> The intensive model’s approach to funding the substitute is a cost effective and replicable strategy.  </a:t>
            </a:r>
          </a:p>
          <a:p>
            <a:pPr>
              <a:buFont typeface="Arial" panose="020B0604020202020204" pitchFamily="34" charset="0"/>
              <a:buChar char="•"/>
            </a:pPr>
            <a:r>
              <a:rPr lang="en-US" sz="2800" dirty="0">
                <a:latin typeface="Georgia" panose="02040502050405020303" pitchFamily="18" charset="0"/>
              </a:rPr>
              <a:t> Project covers the substitute teacher’s cost, versus the salary cost of the principal intern. </a:t>
            </a:r>
          </a:p>
          <a:p>
            <a:endParaRPr lang="en-US" sz="19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286605"/>
            <a:ext cx="8534400" cy="1161195"/>
          </a:xfrm>
        </p:spPr>
        <p:txBody>
          <a:bodyPr>
            <a:normAutofit/>
          </a:bodyPr>
          <a:lstStyle/>
          <a:p>
            <a:pPr algn="ctr"/>
            <a:r>
              <a:rPr lang="en-US" sz="4400" b="1" dirty="0">
                <a:solidFill>
                  <a:schemeClr val="accent2"/>
                </a:solidFill>
                <a:latin typeface="Georgia" panose="02040502050405020303" pitchFamily="18" charset="0"/>
              </a:rPr>
              <a:t>Full Time Internship Model</a:t>
            </a:r>
          </a:p>
        </p:txBody>
      </p:sp>
      <p:sp>
        <p:nvSpPr>
          <p:cNvPr id="2" name="Slide Number Placeholder 1">
            <a:extLst>
              <a:ext uri="{FF2B5EF4-FFF2-40B4-BE49-F238E27FC236}">
                <a16:creationId xmlns:a16="http://schemas.microsoft.com/office/drawing/2014/main" xmlns="" id="{16491788-288D-314A-9227-76E553061F6D}"/>
              </a:ext>
            </a:extLst>
          </p:cNvPr>
          <p:cNvSpPr>
            <a:spLocks noGrp="1"/>
          </p:cNvSpPr>
          <p:nvPr>
            <p:ph type="sldNum" sz="quarter" idx="12"/>
          </p:nvPr>
        </p:nvSpPr>
        <p:spPr/>
        <p:txBody>
          <a:bodyPr/>
          <a:lstStyle/>
          <a:p>
            <a:fld id="{87EC1A45-E175-4871-824C-DBCE38251A11}" type="slidenum">
              <a:rPr lang="en-US" smtClean="0"/>
              <a:pPr/>
              <a:t>20</a:t>
            </a:fld>
            <a:endParaRPr lang="en-US" dirty="0"/>
          </a:p>
        </p:txBody>
      </p:sp>
    </p:spTree>
    <p:extLst>
      <p:ext uri="{BB962C8B-B14F-4D97-AF65-F5344CB8AC3E}">
        <p14:creationId xmlns:p14="http://schemas.microsoft.com/office/powerpoint/2010/main" val="1013061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76199"/>
            <a:ext cx="8534400" cy="990600"/>
          </a:xfrm>
        </p:spPr>
        <p:txBody>
          <a:bodyPr>
            <a:normAutofit/>
          </a:bodyPr>
          <a:lstStyle/>
          <a:p>
            <a:pPr algn="ctr"/>
            <a:r>
              <a:rPr lang="en-US" sz="4400" b="1" dirty="0">
                <a:solidFill>
                  <a:schemeClr val="accent2"/>
                </a:solidFill>
                <a:latin typeface="Georgia" panose="02040502050405020303" pitchFamily="18" charset="0"/>
              </a:rPr>
              <a:t>Calculating the Costs</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0" y="897776"/>
            <a:ext cx="9389877" cy="481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xmlns="" id="{3C7C902F-96FD-0A48-8B6A-921A4320FB78}"/>
              </a:ext>
            </a:extLst>
          </p:cNvPr>
          <p:cNvSpPr>
            <a:spLocks noGrp="1"/>
          </p:cNvSpPr>
          <p:nvPr>
            <p:ph type="sldNum" sz="quarter" idx="12"/>
          </p:nvPr>
        </p:nvSpPr>
        <p:spPr/>
        <p:txBody>
          <a:bodyPr/>
          <a:lstStyle/>
          <a:p>
            <a:fld id="{87EC1A45-E175-4871-824C-DBCE38251A11}" type="slidenum">
              <a:rPr lang="en-US" smtClean="0"/>
              <a:pPr/>
              <a:t>21</a:t>
            </a:fld>
            <a:endParaRPr lang="en-US" dirty="0"/>
          </a:p>
        </p:txBody>
      </p:sp>
    </p:spTree>
    <p:extLst>
      <p:ext uri="{BB962C8B-B14F-4D97-AF65-F5344CB8AC3E}">
        <p14:creationId xmlns:p14="http://schemas.microsoft.com/office/powerpoint/2010/main" val="363322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86605"/>
            <a:ext cx="8534400" cy="1161195"/>
          </a:xfrm>
        </p:spPr>
        <p:txBody>
          <a:bodyPr>
            <a:normAutofit fontScale="90000"/>
          </a:bodyPr>
          <a:lstStyle/>
          <a:p>
            <a:pPr algn="ctr"/>
            <a:r>
              <a:rPr lang="en-US" sz="4400" b="1" dirty="0">
                <a:solidFill>
                  <a:schemeClr val="accent2"/>
                </a:solidFill>
                <a:latin typeface="Georgia" panose="02040502050405020303" pitchFamily="18" charset="0"/>
              </a:rPr>
              <a:t>Questions to Consider When Calculating the Costs</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1525901"/>
            <a:ext cx="7647362" cy="4653054"/>
          </a:xfrm>
          <a:prstGeom prst="rect">
            <a:avLst/>
          </a:prstGeom>
          <a:solidFill>
            <a:schemeClr val="accent1">
              <a:tint val="20000"/>
              <a:alpha val="88000"/>
            </a:schemeClr>
          </a:solidFill>
          <a:ln>
            <a:noFill/>
          </a:ln>
          <a:effectLst/>
          <a:extLst/>
        </p:spPr>
      </p:pic>
      <p:sp>
        <p:nvSpPr>
          <p:cNvPr id="2" name="Slide Number Placeholder 1">
            <a:extLst>
              <a:ext uri="{FF2B5EF4-FFF2-40B4-BE49-F238E27FC236}">
                <a16:creationId xmlns:a16="http://schemas.microsoft.com/office/drawing/2014/main" xmlns="" id="{41F1E193-9C1B-4448-AC8A-0D98C9E69280}"/>
              </a:ext>
            </a:extLst>
          </p:cNvPr>
          <p:cNvSpPr>
            <a:spLocks noGrp="1"/>
          </p:cNvSpPr>
          <p:nvPr>
            <p:ph type="sldNum" sz="quarter" idx="12"/>
          </p:nvPr>
        </p:nvSpPr>
        <p:spPr/>
        <p:txBody>
          <a:bodyPr/>
          <a:lstStyle/>
          <a:p>
            <a:fld id="{87EC1A45-E175-4871-824C-DBCE38251A11}" type="slidenum">
              <a:rPr lang="en-US" smtClean="0"/>
              <a:pPr/>
              <a:t>22</a:t>
            </a:fld>
            <a:endParaRPr lang="en-US" dirty="0"/>
          </a:p>
        </p:txBody>
      </p:sp>
    </p:spTree>
    <p:extLst>
      <p:ext uri="{BB962C8B-B14F-4D97-AF65-F5344CB8AC3E}">
        <p14:creationId xmlns:p14="http://schemas.microsoft.com/office/powerpoint/2010/main" val="122273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399"/>
            <a:ext cx="8229600" cy="60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xmlns="" id="{0C00F08F-1270-8F4B-B031-6CE4786FA19C}"/>
              </a:ext>
            </a:extLst>
          </p:cNvPr>
          <p:cNvSpPr>
            <a:spLocks noGrp="1"/>
          </p:cNvSpPr>
          <p:nvPr>
            <p:ph type="sldNum" sz="quarter" idx="12"/>
          </p:nvPr>
        </p:nvSpPr>
        <p:spPr/>
        <p:txBody>
          <a:bodyPr/>
          <a:lstStyle/>
          <a:p>
            <a:fld id="{87EC1A45-E175-4871-824C-DBCE38251A11}" type="slidenum">
              <a:rPr lang="en-US" smtClean="0"/>
              <a:pPr/>
              <a:t>23</a:t>
            </a:fld>
            <a:endParaRPr lang="en-US" dirty="0"/>
          </a:p>
        </p:txBody>
      </p:sp>
    </p:spTree>
    <p:extLst>
      <p:ext uri="{BB962C8B-B14F-4D97-AF65-F5344CB8AC3E}">
        <p14:creationId xmlns:p14="http://schemas.microsoft.com/office/powerpoint/2010/main" val="251262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828800"/>
            <a:ext cx="8544425" cy="4495800"/>
          </a:xfrm>
        </p:spPr>
        <p:txBody>
          <a:bodyPr>
            <a:noAutofit/>
          </a:bodyPr>
          <a:lstStyle/>
          <a:p>
            <a:pPr marL="742950" lvl="1" indent="-285750">
              <a:spcBef>
                <a:spcPts val="0"/>
              </a:spcBef>
              <a:buFont typeface="Arial"/>
              <a:buChar char="•"/>
              <a:tabLst>
                <a:tab pos="73025" algn="l"/>
              </a:tabLst>
            </a:pPr>
            <a:r>
              <a:rPr lang="en-US" sz="2400" dirty="0">
                <a:latin typeface="Georgia" panose="02040502050405020303" pitchFamily="18" charset="0"/>
                <a:ea typeface="Times New Roman"/>
                <a:cs typeface="Times New Roman"/>
              </a:rPr>
              <a:t>The </a:t>
            </a:r>
            <a:r>
              <a:rPr lang="en-US" sz="2400" dirty="0">
                <a:solidFill>
                  <a:srgbClr val="404040"/>
                </a:solidFill>
                <a:latin typeface="Georgia" panose="02040502050405020303" pitchFamily="18" charset="0"/>
                <a:ea typeface="Times New Roman"/>
                <a:cs typeface="Times New Roman"/>
              </a:rPr>
              <a:t>Affordable Care Act</a:t>
            </a:r>
            <a:r>
              <a:rPr lang="en-US" sz="2400" dirty="0">
                <a:latin typeface="Georgia" panose="02040502050405020303" pitchFamily="18" charset="0"/>
                <a:ea typeface="Times New Roman"/>
                <a:cs typeface="Times New Roman"/>
              </a:rPr>
              <a:t> and how this affects substitute teacher benefits</a:t>
            </a:r>
            <a:r>
              <a:rPr lang="en-US" sz="2400" dirty="0">
                <a:solidFill>
                  <a:srgbClr val="404040"/>
                </a:solidFill>
                <a:latin typeface="Georgia" panose="02040502050405020303" pitchFamily="18" charset="0"/>
                <a:ea typeface="Times New Roman"/>
                <a:cs typeface="Times New Roman"/>
              </a:rPr>
              <a:t> </a:t>
            </a:r>
            <a:endParaRPr lang="en-US" sz="2400" dirty="0">
              <a:latin typeface="Georgia" panose="02040502050405020303" pitchFamily="18" charset="0"/>
              <a:cs typeface="Times New Roman"/>
            </a:endParaRPr>
          </a:p>
          <a:p>
            <a:pPr marL="742950" lvl="1" indent="-285750">
              <a:spcBef>
                <a:spcPts val="0"/>
              </a:spcBef>
              <a:buFont typeface="Arial"/>
              <a:buChar char="•"/>
              <a:tabLst>
                <a:tab pos="457200" algn="l"/>
              </a:tabLst>
            </a:pPr>
            <a:r>
              <a:rPr lang="en-US" sz="2400" dirty="0">
                <a:solidFill>
                  <a:srgbClr val="404040"/>
                </a:solidFill>
                <a:latin typeface="Georgia" panose="02040502050405020303" pitchFamily="18" charset="0"/>
                <a:ea typeface="Times New Roman"/>
                <a:cs typeface="Times New Roman"/>
              </a:rPr>
              <a:t>New </a:t>
            </a:r>
            <a:r>
              <a:rPr lang="en-US" sz="2400" dirty="0">
                <a:latin typeface="Georgia" panose="02040502050405020303" pitchFamily="18" charset="0"/>
                <a:ea typeface="Times New Roman"/>
                <a:cs typeface="Times New Roman"/>
              </a:rPr>
              <a:t>teacher evaluation requirements and aligning the full-semester internship during off-year teacher evaluation cycles</a:t>
            </a:r>
            <a:endParaRPr lang="en-US" sz="2400" dirty="0">
              <a:latin typeface="Georgia" panose="02040502050405020303" pitchFamily="18" charset="0"/>
              <a:cs typeface="Times New Roman"/>
            </a:endParaRPr>
          </a:p>
          <a:p>
            <a:pPr marL="742950" lvl="1" indent="-285750">
              <a:spcBef>
                <a:spcPts val="0"/>
              </a:spcBef>
              <a:buFont typeface="Arial"/>
              <a:buChar char="•"/>
              <a:tabLst>
                <a:tab pos="457200" algn="l"/>
              </a:tabLst>
            </a:pPr>
            <a:r>
              <a:rPr lang="en-US" sz="2400" dirty="0">
                <a:solidFill>
                  <a:srgbClr val="404040"/>
                </a:solidFill>
                <a:latin typeface="Georgia" panose="02040502050405020303" pitchFamily="18" charset="0"/>
                <a:ea typeface="Times New Roman"/>
                <a:cs typeface="Times New Roman"/>
              </a:rPr>
              <a:t>Identification and placement </a:t>
            </a:r>
            <a:r>
              <a:rPr lang="en-US" sz="2400" dirty="0">
                <a:latin typeface="Georgia" panose="02040502050405020303" pitchFamily="18" charset="0"/>
                <a:ea typeface="Times New Roman"/>
                <a:cs typeface="Times New Roman"/>
              </a:rPr>
              <a:t>of quality substitute teachers to avoid negative impact on student learning  </a:t>
            </a:r>
          </a:p>
          <a:p>
            <a:pPr marL="742950" lvl="1" indent="-285750">
              <a:spcBef>
                <a:spcPts val="0"/>
              </a:spcBef>
              <a:buFont typeface="Arial"/>
              <a:buChar char="•"/>
              <a:tabLst>
                <a:tab pos="457200" algn="l"/>
              </a:tabLst>
            </a:pPr>
            <a:r>
              <a:rPr lang="en-US" sz="2400" dirty="0">
                <a:latin typeface="Georgia" panose="02040502050405020303" pitchFamily="18" charset="0"/>
                <a:cs typeface="Times New Roman"/>
              </a:rPr>
              <a:t>Retaining candidates in the district after the internship</a:t>
            </a:r>
          </a:p>
          <a:p>
            <a:pPr marL="742950" lvl="1" indent="-285750">
              <a:spcBef>
                <a:spcPts val="0"/>
              </a:spcBef>
              <a:buFont typeface="Arial"/>
              <a:buChar char="•"/>
              <a:tabLst>
                <a:tab pos="457200" algn="l"/>
              </a:tabLst>
            </a:pPr>
            <a:r>
              <a:rPr lang="en-US" sz="2400" dirty="0">
                <a:solidFill>
                  <a:srgbClr val="404040"/>
                </a:solidFill>
                <a:latin typeface="Georgia" panose="02040502050405020303" pitchFamily="18" charset="0"/>
                <a:ea typeface="Times New Roman"/>
                <a:cs typeface="Times New Roman"/>
              </a:rPr>
              <a:t>Utilizing this model for successful succession planning to </a:t>
            </a:r>
            <a:r>
              <a:rPr lang="en-US" sz="2400" dirty="0">
                <a:latin typeface="Georgia" panose="02040502050405020303" pitchFamily="18" charset="0"/>
                <a:ea typeface="Times New Roman"/>
                <a:cs typeface="Times New Roman"/>
              </a:rPr>
              <a:t>sustain the principal pipeline</a:t>
            </a:r>
            <a:endParaRPr lang="en-US" sz="2400" dirty="0">
              <a:latin typeface="Georgia" panose="02040502050405020303" pitchFamily="18" charset="0"/>
              <a:cs typeface="Times New Roman"/>
            </a:endParaRPr>
          </a:p>
          <a:p>
            <a:endParaRPr lang="en-US" sz="19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286605"/>
            <a:ext cx="8534400" cy="1161195"/>
          </a:xfrm>
        </p:spPr>
        <p:txBody>
          <a:bodyPr>
            <a:normAutofit/>
          </a:bodyPr>
          <a:lstStyle/>
          <a:p>
            <a:pPr algn="ctr"/>
            <a:r>
              <a:rPr lang="en-US" sz="4400" b="1" dirty="0">
                <a:solidFill>
                  <a:schemeClr val="accent2"/>
                </a:solidFill>
                <a:latin typeface="Georgia" panose="02040502050405020303" pitchFamily="18" charset="0"/>
              </a:rPr>
              <a:t>Practical Lessons Learned</a:t>
            </a:r>
          </a:p>
        </p:txBody>
      </p:sp>
      <p:sp>
        <p:nvSpPr>
          <p:cNvPr id="2" name="Slide Number Placeholder 1">
            <a:extLst>
              <a:ext uri="{FF2B5EF4-FFF2-40B4-BE49-F238E27FC236}">
                <a16:creationId xmlns:a16="http://schemas.microsoft.com/office/drawing/2014/main" xmlns="" id="{572E37A4-414E-B640-A9B3-9E8141EA71DE}"/>
              </a:ext>
            </a:extLst>
          </p:cNvPr>
          <p:cNvSpPr>
            <a:spLocks noGrp="1"/>
          </p:cNvSpPr>
          <p:nvPr>
            <p:ph type="sldNum" sz="quarter" idx="12"/>
          </p:nvPr>
        </p:nvSpPr>
        <p:spPr/>
        <p:txBody>
          <a:bodyPr/>
          <a:lstStyle/>
          <a:p>
            <a:fld id="{87EC1A45-E175-4871-824C-DBCE38251A11}" type="slidenum">
              <a:rPr lang="en-US" smtClean="0"/>
              <a:pPr/>
              <a:t>24</a:t>
            </a:fld>
            <a:endParaRPr lang="en-US" dirty="0"/>
          </a:p>
        </p:txBody>
      </p:sp>
    </p:spTree>
    <p:extLst>
      <p:ext uri="{BB962C8B-B14F-4D97-AF65-F5344CB8AC3E}">
        <p14:creationId xmlns:p14="http://schemas.microsoft.com/office/powerpoint/2010/main" val="395789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44425" cy="5011986"/>
          </a:xfrm>
        </p:spPr>
        <p:txBody>
          <a:bodyPr>
            <a:noAutofit/>
          </a:bodyPr>
          <a:lstStyle/>
          <a:p>
            <a:r>
              <a:rPr lang="en-US" sz="1900" b="1" dirty="0"/>
              <a:t>Of the full-time internship in the Quincy Public Schools/Western Illinois Partnership:</a:t>
            </a:r>
          </a:p>
          <a:p>
            <a:pPr lvl="1"/>
            <a:r>
              <a:rPr lang="en-US" sz="2400" b="1" dirty="0"/>
              <a:t>1 is an elementary principal in a neighboring rural district (elementary)</a:t>
            </a:r>
          </a:p>
          <a:p>
            <a:pPr lvl="1"/>
            <a:r>
              <a:rPr lang="en-US" sz="2400" b="1" dirty="0"/>
              <a:t>1 chose to continue in the classroom and will not pursue a principalship (didn’t complete all components of internship)</a:t>
            </a:r>
          </a:p>
          <a:p>
            <a:pPr lvl="1"/>
            <a:r>
              <a:rPr lang="en-US" sz="2400" b="1" dirty="0"/>
              <a:t>1 is continuing as a teacher in the district and looks to move into an administrative position</a:t>
            </a:r>
          </a:p>
          <a:p>
            <a:pPr lvl="1"/>
            <a:r>
              <a:rPr lang="en-US" sz="2400" b="1" dirty="0"/>
              <a:t>1 is the activities director in the Quincy District</a:t>
            </a:r>
          </a:p>
          <a:p>
            <a:pPr lvl="1"/>
            <a:r>
              <a:rPr lang="en-US" sz="2400" b="1" dirty="0"/>
              <a:t>1 is a SAM (School Administrative Manager) in the building she interned</a:t>
            </a:r>
          </a:p>
          <a:p>
            <a:pPr lvl="1"/>
            <a:r>
              <a:rPr lang="en-US" sz="2400" b="1" dirty="0"/>
              <a:t>1 is the Director of the Regional Vocational School (equivalent of a principal)</a:t>
            </a:r>
          </a:p>
          <a:p>
            <a:pPr lvl="1"/>
            <a:r>
              <a:rPr lang="en-US" sz="2400" b="1" dirty="0"/>
              <a:t>1 moved to another rural district</a:t>
            </a:r>
          </a:p>
          <a:p>
            <a:pPr lvl="1"/>
            <a:endParaRPr lang="en-US" sz="24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286605"/>
            <a:ext cx="8534400" cy="932595"/>
          </a:xfrm>
        </p:spPr>
        <p:txBody>
          <a:bodyPr>
            <a:normAutofit fontScale="90000"/>
          </a:bodyPr>
          <a:lstStyle/>
          <a:p>
            <a:pPr algn="ctr"/>
            <a:r>
              <a:rPr lang="en-US" sz="4400" b="1" dirty="0">
                <a:solidFill>
                  <a:schemeClr val="accent2"/>
                </a:solidFill>
                <a:latin typeface="Georgia" panose="02040502050405020303" pitchFamily="18" charset="0"/>
              </a:rPr>
              <a:t>Growing Success: </a:t>
            </a:r>
            <a:br>
              <a:rPr lang="en-US" sz="4400" b="1" dirty="0">
                <a:solidFill>
                  <a:schemeClr val="accent2"/>
                </a:solidFill>
                <a:latin typeface="Georgia" panose="02040502050405020303" pitchFamily="18" charset="0"/>
              </a:rPr>
            </a:br>
            <a:r>
              <a:rPr lang="en-US" sz="4400" b="1" dirty="0">
                <a:solidFill>
                  <a:schemeClr val="accent2"/>
                </a:solidFill>
                <a:latin typeface="Georgia" panose="02040502050405020303" pitchFamily="18" charset="0"/>
              </a:rPr>
              <a:t>Growing Your Own Reprise</a:t>
            </a:r>
          </a:p>
        </p:txBody>
      </p:sp>
      <p:sp>
        <p:nvSpPr>
          <p:cNvPr id="2" name="Slide Number Placeholder 1">
            <a:extLst>
              <a:ext uri="{FF2B5EF4-FFF2-40B4-BE49-F238E27FC236}">
                <a16:creationId xmlns:a16="http://schemas.microsoft.com/office/drawing/2014/main" xmlns="" id="{572E37A4-414E-B640-A9B3-9E8141EA71DE}"/>
              </a:ext>
            </a:extLst>
          </p:cNvPr>
          <p:cNvSpPr>
            <a:spLocks noGrp="1"/>
          </p:cNvSpPr>
          <p:nvPr>
            <p:ph type="sldNum" sz="quarter" idx="12"/>
          </p:nvPr>
        </p:nvSpPr>
        <p:spPr/>
        <p:txBody>
          <a:bodyPr/>
          <a:lstStyle/>
          <a:p>
            <a:fld id="{87EC1A45-E175-4871-824C-DBCE38251A11}" type="slidenum">
              <a:rPr lang="en-US" smtClean="0"/>
              <a:pPr/>
              <a:t>25</a:t>
            </a:fld>
            <a:endParaRPr lang="en-US" dirty="0"/>
          </a:p>
        </p:txBody>
      </p:sp>
    </p:spTree>
    <p:extLst>
      <p:ext uri="{BB962C8B-B14F-4D97-AF65-F5344CB8AC3E}">
        <p14:creationId xmlns:p14="http://schemas.microsoft.com/office/powerpoint/2010/main" val="142677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543800" cy="2667000"/>
          </a:xfrm>
        </p:spPr>
        <p:txBody>
          <a:bodyPr>
            <a:normAutofit/>
          </a:bodyPr>
          <a:lstStyle/>
          <a:p>
            <a:pPr algn="ctr">
              <a:lnSpc>
                <a:spcPct val="150000"/>
              </a:lnSpc>
            </a:pPr>
            <a:r>
              <a:rPr lang="en-US" sz="4400" b="1" dirty="0">
                <a:solidFill>
                  <a:schemeClr val="accent2"/>
                </a:solidFill>
                <a:latin typeface="Georgia" panose="02040502050405020303" pitchFamily="18" charset="0"/>
              </a:rPr>
              <a:t>IL-PART Web Site:</a:t>
            </a:r>
            <a:br>
              <a:rPr lang="en-US" sz="4400" b="1" dirty="0">
                <a:solidFill>
                  <a:schemeClr val="accent2"/>
                </a:solidFill>
                <a:latin typeface="Georgia" panose="02040502050405020303" pitchFamily="18" charset="0"/>
              </a:rPr>
            </a:br>
            <a:r>
              <a:rPr lang="en-US" sz="4400" b="1" dirty="0">
                <a:solidFill>
                  <a:schemeClr val="accent2"/>
                </a:solidFill>
                <a:latin typeface="Georgia" panose="02040502050405020303" pitchFamily="18" charset="0"/>
                <a:hlinkClick r:id="rId3"/>
              </a:rPr>
              <a:t>www.ilpart.org</a:t>
            </a:r>
            <a:r>
              <a:rPr lang="en-US" sz="4400" b="1" dirty="0">
                <a:solidFill>
                  <a:schemeClr val="accent2"/>
                </a:solidFill>
                <a:latin typeface="Georgia" panose="02040502050405020303" pitchFamily="18" charset="0"/>
              </a:rPr>
              <a:t>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98" y="228600"/>
            <a:ext cx="2698283" cy="14630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4A5C1C58-ECA5-C443-80CA-AE5B1FED9A8A}"/>
              </a:ext>
            </a:extLst>
          </p:cNvPr>
          <p:cNvSpPr>
            <a:spLocks noGrp="1"/>
          </p:cNvSpPr>
          <p:nvPr>
            <p:ph type="sldNum" sz="quarter" idx="12"/>
          </p:nvPr>
        </p:nvSpPr>
        <p:spPr/>
        <p:txBody>
          <a:bodyPr/>
          <a:lstStyle/>
          <a:p>
            <a:fld id="{87EC1A45-E175-4871-824C-DBCE38251A11}" type="slidenum">
              <a:rPr lang="en-US" smtClean="0"/>
              <a:pPr/>
              <a:t>26</a:t>
            </a:fld>
            <a:endParaRPr lang="en-US" dirty="0"/>
          </a:p>
        </p:txBody>
      </p:sp>
      <p:sp>
        <p:nvSpPr>
          <p:cNvPr id="5" name="TextBox 4">
            <a:extLst>
              <a:ext uri="{FF2B5EF4-FFF2-40B4-BE49-F238E27FC236}">
                <a16:creationId xmlns:a16="http://schemas.microsoft.com/office/drawing/2014/main" xmlns="" id="{697B51EF-C4C1-8A4D-B536-1D7858F100DE}"/>
              </a:ext>
            </a:extLst>
          </p:cNvPr>
          <p:cNvSpPr txBox="1"/>
          <p:nvPr/>
        </p:nvSpPr>
        <p:spPr>
          <a:xfrm>
            <a:off x="914400" y="4603306"/>
            <a:ext cx="7315200" cy="1664751"/>
          </a:xfrm>
          <a:prstGeom prst="rect">
            <a:avLst/>
          </a:prstGeom>
          <a:noFill/>
        </p:spPr>
        <p:txBody>
          <a:bodyPr wrap="square" rtlCol="0">
            <a:spAutoFit/>
          </a:bodyPr>
          <a:lstStyle/>
          <a:p>
            <a:pPr lvl="0" algn="ctr">
              <a:lnSpc>
                <a:spcPct val="115000"/>
              </a:lnSpc>
              <a:tabLst>
                <a:tab pos="685800" algn="l"/>
              </a:tabLst>
            </a:pPr>
            <a:r>
              <a:rPr lang="en-US" b="1" dirty="0">
                <a:solidFill>
                  <a:prstClr val="black"/>
                </a:solidFill>
                <a:latin typeface="Georgia" panose="02040502050405020303" pitchFamily="18" charset="0"/>
                <a:ea typeface="Calibri"/>
                <a:cs typeface="Times New Roman"/>
              </a:rPr>
              <a:t>Dr. Lora Wolff</a:t>
            </a:r>
          </a:p>
          <a:p>
            <a:pPr lvl="0" algn="ctr">
              <a:lnSpc>
                <a:spcPct val="115000"/>
              </a:lnSpc>
              <a:tabLst>
                <a:tab pos="685800" algn="l"/>
              </a:tabLst>
            </a:pPr>
            <a:r>
              <a:rPr lang="en-US" i="1" dirty="0">
                <a:solidFill>
                  <a:prstClr val="black"/>
                </a:solidFill>
                <a:latin typeface="Georgia" panose="02040502050405020303" pitchFamily="18" charset="0"/>
                <a:ea typeface="Calibri"/>
                <a:cs typeface="Times New Roman"/>
              </a:rPr>
              <a:t> Western Illinois University, </a:t>
            </a:r>
            <a:r>
              <a:rPr lang="en-US" i="1" dirty="0">
                <a:solidFill>
                  <a:prstClr val="black"/>
                </a:solidFill>
                <a:latin typeface="Georgia" panose="02040502050405020303" pitchFamily="18" charset="0"/>
                <a:ea typeface="Calibri"/>
                <a:cs typeface="Times New Roman"/>
                <a:hlinkClick r:id="rId5"/>
              </a:rPr>
              <a:t>ll-wolff@wiu.edu</a:t>
            </a:r>
            <a:endParaRPr lang="en-US" i="1" dirty="0">
              <a:solidFill>
                <a:prstClr val="black"/>
              </a:solidFill>
              <a:latin typeface="Georgia" panose="02040502050405020303" pitchFamily="18" charset="0"/>
              <a:ea typeface="Calibri"/>
              <a:cs typeface="Times New Roman"/>
            </a:endParaRPr>
          </a:p>
          <a:p>
            <a:pPr lvl="0" algn="ctr">
              <a:lnSpc>
                <a:spcPct val="115000"/>
              </a:lnSpc>
              <a:tabLst>
                <a:tab pos="685800" algn="l"/>
              </a:tabLst>
            </a:pPr>
            <a:r>
              <a:rPr lang="en-US" i="1" dirty="0">
                <a:solidFill>
                  <a:prstClr val="black"/>
                </a:solidFill>
                <a:latin typeface="Georgia" panose="02040502050405020303" pitchFamily="18" charset="0"/>
                <a:ea typeface="Calibri"/>
                <a:cs typeface="Times New Roman"/>
              </a:rPr>
              <a:t>  </a:t>
            </a:r>
          </a:p>
          <a:p>
            <a:pPr lvl="0" algn="ctr">
              <a:lnSpc>
                <a:spcPct val="115000"/>
              </a:lnSpc>
              <a:tabLst>
                <a:tab pos="685800" algn="l"/>
              </a:tabLst>
            </a:pPr>
            <a:r>
              <a:rPr lang="en-US" b="1" dirty="0">
                <a:solidFill>
                  <a:prstClr val="black"/>
                </a:solidFill>
                <a:latin typeface="Georgia" panose="02040502050405020303" pitchFamily="18" charset="0"/>
                <a:ea typeface="Calibri"/>
                <a:cs typeface="Times New Roman"/>
              </a:rPr>
              <a:t>Michaela Fray</a:t>
            </a:r>
          </a:p>
          <a:p>
            <a:pPr lvl="0" algn="ctr">
              <a:lnSpc>
                <a:spcPct val="115000"/>
              </a:lnSpc>
              <a:tabLst>
                <a:tab pos="685800" algn="l"/>
              </a:tabLst>
            </a:pPr>
            <a:r>
              <a:rPr lang="en-US" i="1" dirty="0">
                <a:solidFill>
                  <a:prstClr val="black"/>
                </a:solidFill>
                <a:latin typeface="Georgia" panose="02040502050405020303" pitchFamily="18" charset="0"/>
                <a:ea typeface="Calibri"/>
                <a:cs typeface="Times New Roman"/>
              </a:rPr>
              <a:t> Regional Office of Education #1, </a:t>
            </a:r>
            <a:r>
              <a:rPr lang="en-US" i="1" dirty="0">
                <a:solidFill>
                  <a:prstClr val="black"/>
                </a:solidFill>
                <a:latin typeface="Georgia" panose="02040502050405020303" pitchFamily="18" charset="0"/>
                <a:ea typeface="Calibri"/>
                <a:cs typeface="Times New Roman"/>
                <a:hlinkClick r:id="rId6"/>
              </a:rPr>
              <a:t>mfray@roe1.net</a:t>
            </a:r>
            <a:endParaRPr lang="en-US" dirty="0"/>
          </a:p>
        </p:txBody>
      </p:sp>
    </p:spTree>
    <p:extLst>
      <p:ext uri="{BB962C8B-B14F-4D97-AF65-F5344CB8AC3E}">
        <p14:creationId xmlns:p14="http://schemas.microsoft.com/office/powerpoint/2010/main" val="1760946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rPr>
              <a:t>Questions?</a:t>
            </a:r>
          </a:p>
        </p:txBody>
      </p:sp>
      <p:pic>
        <p:nvPicPr>
          <p:cNvPr id="4098" name="Picture 2" descr="C:\Users\elhunt\AppData\Local\Microsoft\Windows\Temporary Internet Files\Content.IE5\O4UAJ2SU\SAP-HANA-Questions[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077200" cy="4743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6053EA79-81CF-1341-A8F9-244D54DF26B5}"/>
              </a:ext>
            </a:extLst>
          </p:cNvPr>
          <p:cNvSpPr>
            <a:spLocks noGrp="1"/>
          </p:cNvSpPr>
          <p:nvPr>
            <p:ph type="sldNum" sz="quarter" idx="12"/>
          </p:nvPr>
        </p:nvSpPr>
        <p:spPr/>
        <p:txBody>
          <a:bodyPr/>
          <a:lstStyle/>
          <a:p>
            <a:fld id="{87EC1A45-E175-4871-824C-DBCE38251A11}" type="slidenum">
              <a:rPr lang="en-US" smtClean="0"/>
              <a:pPr/>
              <a:t>27</a:t>
            </a:fld>
            <a:endParaRPr lang="en-US" dirty="0"/>
          </a:p>
        </p:txBody>
      </p:sp>
    </p:spTree>
    <p:extLst>
      <p:ext uri="{BB962C8B-B14F-4D97-AF65-F5344CB8AC3E}">
        <p14:creationId xmlns:p14="http://schemas.microsoft.com/office/powerpoint/2010/main" val="991658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lstStyle/>
          <a:p>
            <a:pPr algn="ctr"/>
            <a:r>
              <a:rPr lang="en-US" b="1" dirty="0">
                <a:solidFill>
                  <a:schemeClr val="accent2"/>
                </a:solidFill>
                <a:latin typeface="Georgia" panose="02040502050405020303" pitchFamily="18" charset="0"/>
              </a:rPr>
              <a:t>Follow the Work </a:t>
            </a:r>
          </a:p>
        </p:txBody>
      </p:sp>
      <p:sp>
        <p:nvSpPr>
          <p:cNvPr id="3" name="Content Placeholder 2"/>
          <p:cNvSpPr>
            <a:spLocks noGrp="1"/>
          </p:cNvSpPr>
          <p:nvPr>
            <p:ph idx="1"/>
          </p:nvPr>
        </p:nvSpPr>
        <p:spPr>
          <a:xfrm>
            <a:off x="822959" y="1845734"/>
            <a:ext cx="7543801" cy="4326466"/>
          </a:xfrm>
        </p:spPr>
        <p:txBody>
          <a:bodyPr>
            <a:normAutofit fontScale="32500" lnSpcReduction="20000"/>
          </a:bodyPr>
          <a:lstStyle/>
          <a:p>
            <a:pPr marL="0" indent="0" algn="ctr">
              <a:buNone/>
            </a:pPr>
            <a:endParaRPr lang="en-US" sz="5500" dirty="0">
              <a:latin typeface="Georgia" panose="02040502050405020303" pitchFamily="18" charset="0"/>
            </a:endParaRPr>
          </a:p>
          <a:p>
            <a:pPr marL="0" indent="0" algn="ctr">
              <a:lnSpc>
                <a:spcPct val="100000"/>
              </a:lnSpc>
              <a:spcBef>
                <a:spcPts val="0"/>
              </a:spcBef>
              <a:spcAft>
                <a:spcPts val="0"/>
              </a:spcAft>
              <a:buNone/>
            </a:pPr>
            <a:r>
              <a:rPr lang="en-US" sz="5500" b="1" dirty="0">
                <a:latin typeface="Arial" panose="020B0604020202020204" pitchFamily="34" charset="0"/>
                <a:cs typeface="Arial" panose="020B0604020202020204" pitchFamily="34" charset="0"/>
              </a:rPr>
              <a:t>IL-PART Web Site</a:t>
            </a:r>
          </a:p>
          <a:p>
            <a:pPr marL="0" indent="0" algn="ctr">
              <a:lnSpc>
                <a:spcPct val="100000"/>
              </a:lnSpc>
              <a:spcBef>
                <a:spcPts val="0"/>
              </a:spcBef>
              <a:spcAft>
                <a:spcPts val="0"/>
              </a:spcAft>
              <a:buNone/>
            </a:pPr>
            <a:r>
              <a:rPr lang="en-US" sz="5500" dirty="0">
                <a:latin typeface="Arial" panose="020B0604020202020204" pitchFamily="34" charset="0"/>
                <a:cs typeface="Arial" panose="020B0604020202020204" pitchFamily="34" charset="0"/>
                <a:hlinkClick r:id="rId3"/>
              </a:rPr>
              <a:t>www.ilpart.org</a:t>
            </a: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u="sng" dirty="0">
              <a:latin typeface="Arial" panose="020B0604020202020204" pitchFamily="34" charset="0"/>
              <a:cs typeface="Arial" panose="020B0604020202020204" pitchFamily="34" charset="0"/>
              <a:hlinkClick r:id="rId4"/>
            </a:endParaRPr>
          </a:p>
          <a:p>
            <a:pPr marL="0" indent="0" algn="ctr">
              <a:lnSpc>
                <a:spcPct val="100000"/>
              </a:lnSpc>
              <a:spcBef>
                <a:spcPts val="0"/>
              </a:spcBef>
              <a:spcAft>
                <a:spcPts val="0"/>
              </a:spcAft>
              <a:buNone/>
            </a:pPr>
            <a:r>
              <a:rPr lang="en-US" sz="5500" b="1" dirty="0">
                <a:latin typeface="Arial" panose="020B0604020202020204" pitchFamily="34" charset="0"/>
                <a:cs typeface="Arial" panose="020B0604020202020204" pitchFamily="34" charset="0"/>
              </a:rPr>
              <a:t>Leading Education Partnerships</a:t>
            </a:r>
          </a:p>
          <a:p>
            <a:pPr marL="0" indent="0" algn="ctr">
              <a:lnSpc>
                <a:spcPct val="100000"/>
              </a:lnSpc>
              <a:spcBef>
                <a:spcPts val="0"/>
              </a:spcBef>
              <a:spcAft>
                <a:spcPts val="0"/>
              </a:spcAft>
              <a:buNone/>
            </a:pPr>
            <a:r>
              <a:rPr lang="en-US" sz="5500" u="sng" dirty="0">
                <a:latin typeface="Arial" panose="020B0604020202020204" pitchFamily="34" charset="0"/>
                <a:cs typeface="Arial" panose="020B0604020202020204" pitchFamily="34" charset="0"/>
                <a:hlinkClick r:id="rId4"/>
              </a:rPr>
              <a:t>https://leadingedpartnerships.org/</a:t>
            </a: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b="1"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b="1"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r>
              <a:rPr lang="en-US" sz="5500" b="1" dirty="0">
                <a:latin typeface="Arial" panose="020B0604020202020204" pitchFamily="34" charset="0"/>
                <a:cs typeface="Arial" panose="020B0604020202020204" pitchFamily="34" charset="0"/>
              </a:rPr>
              <a:t>Center for the Study of Education Policy</a:t>
            </a:r>
          </a:p>
          <a:p>
            <a:pPr marL="0" indent="0" algn="ctr">
              <a:lnSpc>
                <a:spcPct val="100000"/>
              </a:lnSpc>
              <a:spcBef>
                <a:spcPts val="0"/>
              </a:spcBef>
              <a:spcAft>
                <a:spcPts val="0"/>
              </a:spcAft>
              <a:buNone/>
            </a:pPr>
            <a:r>
              <a:rPr lang="en-US" sz="5500" dirty="0">
                <a:latin typeface="Arial" panose="020B0604020202020204" pitchFamily="34" charset="0"/>
                <a:cs typeface="Arial" panose="020B0604020202020204" pitchFamily="34" charset="0"/>
              </a:rPr>
              <a:t> </a:t>
            </a:r>
            <a:r>
              <a:rPr lang="en-US" sz="5500" dirty="0">
                <a:latin typeface="Arial" panose="020B0604020202020204" pitchFamily="34" charset="0"/>
                <a:cs typeface="Arial" panose="020B0604020202020204" pitchFamily="34" charset="0"/>
                <a:hlinkClick r:id="rId5"/>
              </a:rPr>
              <a:t>http://education.illinoisstate.edu/csep/</a:t>
            </a:r>
            <a:r>
              <a:rPr lang="en-US" sz="5500" dirty="0">
                <a:latin typeface="Arial" panose="020B0604020202020204" pitchFamily="34" charset="0"/>
                <a:cs typeface="Arial" panose="020B0604020202020204" pitchFamily="34" charset="0"/>
              </a:rPr>
              <a:t/>
            </a:r>
            <a:br>
              <a:rPr lang="en-US" sz="5500" dirty="0">
                <a:latin typeface="Arial" panose="020B0604020202020204" pitchFamily="34" charset="0"/>
                <a:cs typeface="Arial" panose="020B0604020202020204" pitchFamily="34" charset="0"/>
              </a:rPr>
            </a:b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r>
              <a:rPr lang="en-US" sz="5500" b="1" dirty="0">
                <a:latin typeface="Arial" panose="020B0604020202020204" pitchFamily="34" charset="0"/>
                <a:cs typeface="Arial" panose="020B0604020202020204" pitchFamily="34" charset="0"/>
              </a:rPr>
              <a:t>CSEP_ISU</a:t>
            </a:r>
          </a:p>
          <a:p>
            <a:pPr marL="0" indent="0" algn="ctr">
              <a:lnSpc>
                <a:spcPct val="100000"/>
              </a:lnSpc>
              <a:spcBef>
                <a:spcPts val="0"/>
              </a:spcBef>
              <a:spcAft>
                <a:spcPts val="0"/>
              </a:spcAft>
              <a:buNone/>
            </a:pPr>
            <a:r>
              <a:rPr lang="en-US" sz="5500" dirty="0">
                <a:latin typeface="Arial" panose="020B0604020202020204" pitchFamily="34" charset="0"/>
                <a:cs typeface="Arial" panose="020B0604020202020204" pitchFamily="34" charset="0"/>
                <a:hlinkClick r:id="rId6"/>
              </a:rPr>
              <a:t>https://www.facebook.com/ISU.CSEP</a:t>
            </a: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r>
              <a:rPr lang="en-US" sz="5500" b="1" dirty="0">
                <a:latin typeface="Arial" panose="020B0604020202020204" pitchFamily="34" charset="0"/>
                <a:cs typeface="Arial" panose="020B0604020202020204" pitchFamily="34" charset="0"/>
              </a:rPr>
              <a:t>Illinois School Leader </a:t>
            </a:r>
          </a:p>
          <a:p>
            <a:pPr marL="0" indent="0" algn="ctr">
              <a:lnSpc>
                <a:spcPct val="100000"/>
              </a:lnSpc>
              <a:spcBef>
                <a:spcPts val="0"/>
              </a:spcBef>
              <a:spcAft>
                <a:spcPts val="0"/>
              </a:spcAft>
              <a:buNone/>
            </a:pPr>
            <a:r>
              <a:rPr lang="en-US" sz="5500" dirty="0">
                <a:latin typeface="Arial" panose="020B0604020202020204" pitchFamily="34" charset="0"/>
                <a:cs typeface="Arial" panose="020B0604020202020204" pitchFamily="34" charset="0"/>
                <a:hlinkClick r:id="rId7"/>
              </a:rPr>
              <a:t>www.illinoisschoolleader.org</a:t>
            </a:r>
            <a:endParaRPr lang="en-US" sz="5500" dirty="0">
              <a:latin typeface="Arial" panose="020B0604020202020204" pitchFamily="34" charset="0"/>
              <a:cs typeface="Arial" panose="020B0604020202020204" pitchFamily="34" charset="0"/>
            </a:endParaRPr>
          </a:p>
          <a:p>
            <a:pPr marL="0" indent="0" algn="ctr">
              <a:lnSpc>
                <a:spcPct val="100000"/>
              </a:lnSpc>
              <a:spcBef>
                <a:spcPts val="0"/>
              </a:spcBef>
              <a:spcAft>
                <a:spcPts val="0"/>
              </a:spcAft>
              <a:buNone/>
            </a:pPr>
            <a:endParaRPr lang="en-US" sz="5500" dirty="0">
              <a:latin typeface="Georgia" panose="02040502050405020303" pitchFamily="18" charset="0"/>
            </a:endParaRPr>
          </a:p>
          <a:p>
            <a:pPr marL="0" indent="0" algn="ctr">
              <a:lnSpc>
                <a:spcPct val="100000"/>
              </a:lnSpc>
              <a:spcBef>
                <a:spcPts val="0"/>
              </a:spcBef>
              <a:spcAft>
                <a:spcPts val="0"/>
              </a:spcAft>
              <a:buNone/>
            </a:pPr>
            <a:endParaRPr lang="en-US" sz="28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xmlns="" id="{94B8F814-F72F-CD4A-BE38-88BD8BA9EA22}"/>
              </a:ext>
            </a:extLst>
          </p:cNvPr>
          <p:cNvSpPr>
            <a:spLocks noGrp="1"/>
          </p:cNvSpPr>
          <p:nvPr>
            <p:ph type="sldNum" sz="quarter" idx="12"/>
          </p:nvPr>
        </p:nvSpPr>
        <p:spPr/>
        <p:txBody>
          <a:bodyPr/>
          <a:lstStyle/>
          <a:p>
            <a:fld id="{87EC1A45-E175-4871-824C-DBCE38251A11}" type="slidenum">
              <a:rPr lang="en-US" smtClean="0"/>
              <a:pPr/>
              <a:t>28</a:t>
            </a:fld>
            <a:endParaRPr lang="en-US" dirty="0"/>
          </a:p>
        </p:txBody>
      </p:sp>
    </p:spTree>
    <p:extLst>
      <p:ext uri="{BB962C8B-B14F-4D97-AF65-F5344CB8AC3E}">
        <p14:creationId xmlns:p14="http://schemas.microsoft.com/office/powerpoint/2010/main" val="67252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286605"/>
            <a:ext cx="8534400" cy="1161195"/>
          </a:xfrm>
        </p:spPr>
        <p:txBody>
          <a:bodyPr>
            <a:normAutofit/>
          </a:bodyPr>
          <a:lstStyle/>
          <a:p>
            <a:pPr algn="ctr"/>
            <a:r>
              <a:rPr lang="en-US" sz="4400" b="1" dirty="0">
                <a:solidFill>
                  <a:srgbClr val="8A0000"/>
                </a:solidFill>
                <a:latin typeface="Georgia" panose="02040502050405020303" pitchFamily="18" charset="0"/>
              </a:rPr>
              <a:t>IL-PART Evaluation</a:t>
            </a:r>
            <a:endParaRPr lang="en-US" sz="4400" b="1" dirty="0">
              <a:solidFill>
                <a:schemeClr val="accent2"/>
              </a:solidFill>
              <a:latin typeface="Georgia" panose="02040502050405020303" pitchFamily="18" charset="0"/>
            </a:endParaRPr>
          </a:p>
        </p:txBody>
      </p:sp>
      <p:sp>
        <p:nvSpPr>
          <p:cNvPr id="6" name="Content Placeholder 5"/>
          <p:cNvSpPr>
            <a:spLocks noGrp="1"/>
          </p:cNvSpPr>
          <p:nvPr>
            <p:ph idx="1"/>
          </p:nvPr>
        </p:nvSpPr>
        <p:spPr>
          <a:xfrm>
            <a:off x="304800" y="1429473"/>
            <a:ext cx="8620625" cy="4023360"/>
          </a:xfrm>
        </p:spPr>
        <p:txBody>
          <a:bodyPr>
            <a:noAutofit/>
          </a:bodyPr>
          <a:lstStyle/>
          <a:p>
            <a:pPr marL="0" lvl="0" indent="0">
              <a:buNone/>
              <a:tabLst>
                <a:tab pos="0" algn="l"/>
              </a:tabLst>
            </a:pPr>
            <a:endParaRPr lang="en-US" sz="2400" dirty="0">
              <a:ea typeface="Times New Roman" panose="02020603050405020304" pitchFamily="18" charset="0"/>
            </a:endParaRPr>
          </a:p>
          <a:p>
            <a:pPr marL="274320" lvl="0" indent="-274320">
              <a:buNone/>
              <a:tabLst>
                <a:tab pos="228600" algn="l"/>
              </a:tabLst>
            </a:pPr>
            <a:r>
              <a:rPr lang="en-US" sz="2400" dirty="0">
                <a:ea typeface="Times New Roman" panose="02020603050405020304" pitchFamily="18" charset="0"/>
              </a:rPr>
              <a:t>1. To what degree has the Illinois Partnerships Advancing Rigorous Training (IL-PART) been implemented as planned across participating university and college partners, and why have there been changes to the implementation plan? </a:t>
            </a:r>
            <a:r>
              <a:rPr lang="en-US" sz="2400" b="1" dirty="0">
                <a:solidFill>
                  <a:schemeClr val="accent2"/>
                </a:solidFill>
                <a:ea typeface="Times New Roman" panose="02020603050405020304" pitchFamily="18" charset="0"/>
              </a:rPr>
              <a:t>(Process Evaluation)</a:t>
            </a:r>
          </a:p>
          <a:p>
            <a:pPr marL="274320" lvl="0" indent="-274320">
              <a:spcBef>
                <a:spcPts val="0"/>
              </a:spcBef>
              <a:buNone/>
              <a:tabLst>
                <a:tab pos="228600" algn="l"/>
              </a:tabLst>
            </a:pPr>
            <a:r>
              <a:rPr lang="en-US" sz="2400" dirty="0">
                <a:ea typeface="Times New Roman" panose="02020603050405020304" pitchFamily="18" charset="0"/>
              </a:rPr>
              <a:t>2. How does principal satisfaction with participation in full-time, full-semester preservice internships compare with traditional yearlong internships? </a:t>
            </a:r>
            <a:r>
              <a:rPr lang="en-US" sz="2400" b="1" dirty="0">
                <a:solidFill>
                  <a:schemeClr val="accent2"/>
                </a:solidFill>
                <a:ea typeface="Times New Roman" panose="02020603050405020304" pitchFamily="18" charset="0"/>
              </a:rPr>
              <a:t>(Process Evaluation)</a:t>
            </a:r>
          </a:p>
          <a:p>
            <a:pPr marL="274320" indent="-274320">
              <a:spcBef>
                <a:spcPts val="0"/>
              </a:spcBef>
              <a:buNone/>
              <a:tabLst>
                <a:tab pos="228600" algn="l"/>
              </a:tabLst>
            </a:pPr>
            <a:r>
              <a:rPr lang="en-US" sz="2400" dirty="0">
                <a:ea typeface="Times New Roman" panose="02020603050405020304" pitchFamily="18" charset="0"/>
              </a:rPr>
              <a:t>3. To what degree do candidates who completed the full-time, full-semester preservice internships seek and get positions as principals in high-need or low-performing schools in comparison with candidates who completed traditional yearlong internships? </a:t>
            </a:r>
            <a:r>
              <a:rPr lang="en-US" sz="2400" b="1" dirty="0">
                <a:solidFill>
                  <a:schemeClr val="accent2"/>
                </a:solidFill>
                <a:ea typeface="Times New Roman" panose="02020603050405020304" pitchFamily="18" charset="0"/>
              </a:rPr>
              <a:t>(Impact Evaluation)</a:t>
            </a:r>
          </a:p>
          <a:p>
            <a:endParaRPr lang="en-US" sz="2400" dirty="0"/>
          </a:p>
        </p:txBody>
      </p:sp>
      <p:sp>
        <p:nvSpPr>
          <p:cNvPr id="2" name="Slide Number Placeholder 1">
            <a:extLst>
              <a:ext uri="{FF2B5EF4-FFF2-40B4-BE49-F238E27FC236}">
                <a16:creationId xmlns:a16="http://schemas.microsoft.com/office/drawing/2014/main" xmlns="" id="{282F90EC-F776-714F-85BC-BE01EAB70EAA}"/>
              </a:ext>
            </a:extLst>
          </p:cNvPr>
          <p:cNvSpPr>
            <a:spLocks noGrp="1"/>
          </p:cNvSpPr>
          <p:nvPr>
            <p:ph type="sldNum" sz="quarter" idx="12"/>
          </p:nvPr>
        </p:nvSpPr>
        <p:spPr/>
        <p:txBody>
          <a:bodyPr/>
          <a:lstStyle/>
          <a:p>
            <a:fld id="{87EC1A45-E175-4871-824C-DBCE38251A11}" type="slidenum">
              <a:rPr lang="en-US" smtClean="0"/>
              <a:pPr/>
              <a:t>29</a:t>
            </a:fld>
            <a:endParaRPr lang="en-US" dirty="0"/>
          </a:p>
        </p:txBody>
      </p:sp>
    </p:spTree>
    <p:extLst>
      <p:ext uri="{BB962C8B-B14F-4D97-AF65-F5344CB8AC3E}">
        <p14:creationId xmlns:p14="http://schemas.microsoft.com/office/powerpoint/2010/main" val="166279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5A356-648C-6443-9627-158353D997E6}"/>
              </a:ext>
            </a:extLst>
          </p:cNvPr>
          <p:cNvSpPr>
            <a:spLocks noGrp="1"/>
          </p:cNvSpPr>
          <p:nvPr>
            <p:ph type="title"/>
          </p:nvPr>
        </p:nvSpPr>
        <p:spPr>
          <a:xfrm>
            <a:off x="381000" y="609600"/>
            <a:ext cx="8534400" cy="968438"/>
          </a:xfrm>
        </p:spPr>
        <p:txBody>
          <a:bodyPr>
            <a:normAutofit/>
          </a:bodyPr>
          <a:lstStyle/>
          <a:p>
            <a:r>
              <a:rPr lang="en-US" sz="4000" b="1" dirty="0">
                <a:latin typeface="Georgia" panose="02040502050405020303" pitchFamily="18" charset="0"/>
              </a:rPr>
              <a:t>The Principalship: Just the Facts</a:t>
            </a:r>
          </a:p>
        </p:txBody>
      </p:sp>
      <p:sp>
        <p:nvSpPr>
          <p:cNvPr id="3" name="Content Placeholder 2">
            <a:extLst>
              <a:ext uri="{FF2B5EF4-FFF2-40B4-BE49-F238E27FC236}">
                <a16:creationId xmlns:a16="http://schemas.microsoft.com/office/drawing/2014/main" xmlns="" id="{60398C12-7B54-454D-A263-47E8AF42A18D}"/>
              </a:ext>
            </a:extLst>
          </p:cNvPr>
          <p:cNvSpPr>
            <a:spLocks noGrp="1"/>
          </p:cNvSpPr>
          <p:nvPr>
            <p:ph idx="1"/>
          </p:nvPr>
        </p:nvSpPr>
        <p:spPr/>
        <p:txBody>
          <a:bodyPr/>
          <a:lstStyle/>
          <a:p>
            <a:r>
              <a:rPr lang="en-US" b="1" dirty="0">
                <a:latin typeface="Georgia" panose="02040502050405020303" pitchFamily="18" charset="0"/>
              </a:rPr>
              <a:t>93,000 principalships nationwide</a:t>
            </a:r>
          </a:p>
          <a:p>
            <a:r>
              <a:rPr lang="en-US" b="1" dirty="0">
                <a:latin typeface="Georgia" panose="02040502050405020303" pitchFamily="18" charset="0"/>
              </a:rPr>
              <a:t>42% turnover rate in elementary principals</a:t>
            </a:r>
          </a:p>
          <a:p>
            <a:r>
              <a:rPr lang="en-US" b="1" dirty="0">
                <a:latin typeface="Georgia" panose="02040502050405020303" pitchFamily="18" charset="0"/>
              </a:rPr>
              <a:t>Principal Applicants—</a:t>
            </a:r>
          </a:p>
          <a:p>
            <a:pPr lvl="1"/>
            <a:r>
              <a:rPr lang="en-US" dirty="0">
                <a:latin typeface="Georgia" panose="02040502050405020303" pitchFamily="18" charset="0"/>
              </a:rPr>
              <a:t>1970: 40 applicants</a:t>
            </a:r>
          </a:p>
          <a:p>
            <a:pPr lvl="1"/>
            <a:r>
              <a:rPr lang="en-US" dirty="0">
                <a:latin typeface="Georgia" panose="02040502050405020303" pitchFamily="18" charset="0"/>
              </a:rPr>
              <a:t>2000: 10 applicants</a:t>
            </a:r>
          </a:p>
          <a:p>
            <a:r>
              <a:rPr lang="en-US" b="1" dirty="0">
                <a:latin typeface="Georgia" panose="02040502050405020303" pitchFamily="18" charset="0"/>
              </a:rPr>
              <a:t>National Association for Elementary School Principals</a:t>
            </a:r>
          </a:p>
          <a:p>
            <a:pPr lvl="1"/>
            <a:r>
              <a:rPr lang="en-US" dirty="0">
                <a:latin typeface="Georgia" panose="02040502050405020303" pitchFamily="18" charset="0"/>
              </a:rPr>
              <a:t>58% of elementary principals said compensation was insufficient for responsibilities</a:t>
            </a:r>
          </a:p>
          <a:p>
            <a:pPr lvl="1"/>
            <a:r>
              <a:rPr lang="en-US" dirty="0">
                <a:latin typeface="Georgia" panose="02040502050405020303" pitchFamily="18" charset="0"/>
              </a:rPr>
              <a:t>25% of elementary principals said too much time is required for the job</a:t>
            </a:r>
          </a:p>
          <a:p>
            <a:pPr lvl="1"/>
            <a:r>
              <a:rPr lang="en-US" dirty="0">
                <a:latin typeface="Georgia" panose="02040502050405020303" pitchFamily="18" charset="0"/>
              </a:rPr>
              <a:t>23% of elementary principals said the position was too stressful</a:t>
            </a:r>
          </a:p>
        </p:txBody>
      </p:sp>
      <p:sp>
        <p:nvSpPr>
          <p:cNvPr id="4" name="Slide Number Placeholder 3">
            <a:extLst>
              <a:ext uri="{FF2B5EF4-FFF2-40B4-BE49-F238E27FC236}">
                <a16:creationId xmlns:a16="http://schemas.microsoft.com/office/drawing/2014/main" xmlns="" id="{66306F80-6409-C648-9F01-B1F0F363957D}"/>
              </a:ext>
            </a:extLst>
          </p:cNvPr>
          <p:cNvSpPr>
            <a:spLocks noGrp="1"/>
          </p:cNvSpPr>
          <p:nvPr>
            <p:ph type="sldNum" sz="quarter" idx="12"/>
          </p:nvPr>
        </p:nvSpPr>
        <p:spPr/>
        <p:txBody>
          <a:bodyPr/>
          <a:lstStyle/>
          <a:p>
            <a:fld id="{87EC1A45-E175-4871-824C-DBCE38251A11}" type="slidenum">
              <a:rPr lang="en-US" smtClean="0"/>
              <a:pPr/>
              <a:t>3</a:t>
            </a:fld>
            <a:endParaRPr lang="en-US" dirty="0"/>
          </a:p>
        </p:txBody>
      </p:sp>
    </p:spTree>
    <p:extLst>
      <p:ext uri="{BB962C8B-B14F-4D97-AF65-F5344CB8AC3E}">
        <p14:creationId xmlns:p14="http://schemas.microsoft.com/office/powerpoint/2010/main" val="12101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286605"/>
            <a:ext cx="8534400" cy="1161195"/>
          </a:xfrm>
        </p:spPr>
        <p:txBody>
          <a:bodyPr>
            <a:normAutofit/>
          </a:bodyPr>
          <a:lstStyle/>
          <a:p>
            <a:pPr algn="ctr"/>
            <a:r>
              <a:rPr lang="en-US" sz="4400" b="1" dirty="0">
                <a:solidFill>
                  <a:srgbClr val="8A0000"/>
                </a:solidFill>
                <a:latin typeface="Georgia" panose="02040502050405020303" pitchFamily="18" charset="0"/>
              </a:rPr>
              <a:t>IL-PART Evaluation</a:t>
            </a:r>
            <a:endParaRPr lang="en-US" sz="4400" b="1" dirty="0">
              <a:solidFill>
                <a:schemeClr val="accent2"/>
              </a:solidFill>
              <a:latin typeface="Georgia" panose="02040502050405020303" pitchFamily="18" charset="0"/>
            </a:endParaRPr>
          </a:p>
        </p:txBody>
      </p:sp>
      <p:sp>
        <p:nvSpPr>
          <p:cNvPr id="2" name="Content Placeholder 1"/>
          <p:cNvSpPr>
            <a:spLocks noGrp="1"/>
          </p:cNvSpPr>
          <p:nvPr>
            <p:ph idx="1"/>
          </p:nvPr>
        </p:nvSpPr>
        <p:spPr/>
        <p:txBody>
          <a:bodyPr>
            <a:normAutofit/>
          </a:bodyPr>
          <a:lstStyle/>
          <a:p>
            <a:pPr marL="274320" lvl="0" indent="-274320">
              <a:spcBef>
                <a:spcPts val="0"/>
              </a:spcBef>
              <a:buNone/>
              <a:tabLst>
                <a:tab pos="228600" algn="l"/>
              </a:tabLst>
            </a:pPr>
            <a:endParaRPr lang="en-US" sz="2400" dirty="0">
              <a:ea typeface="Times New Roman" panose="02020603050405020304" pitchFamily="18" charset="0"/>
            </a:endParaRPr>
          </a:p>
          <a:p>
            <a:pPr marL="274320" lvl="0" indent="-274320">
              <a:spcBef>
                <a:spcPts val="0"/>
              </a:spcBef>
              <a:buNone/>
              <a:tabLst>
                <a:tab pos="228600" algn="l"/>
              </a:tabLst>
            </a:pPr>
            <a:r>
              <a:rPr lang="en-US" sz="2400" dirty="0">
                <a:ea typeface="Times New Roman" panose="02020603050405020304" pitchFamily="18" charset="0"/>
              </a:rPr>
              <a:t>4. How does preservice principal skill development (e.g., instructional leadership skills measured by the certification examination) compare between participants from the two internship models? </a:t>
            </a:r>
            <a:r>
              <a:rPr lang="en-US" sz="2400" b="1" dirty="0">
                <a:solidFill>
                  <a:schemeClr val="accent2"/>
                </a:solidFill>
                <a:ea typeface="Times New Roman" panose="02020603050405020304" pitchFamily="18" charset="0"/>
              </a:rPr>
              <a:t>(Impact Evaluation)</a:t>
            </a:r>
          </a:p>
          <a:p>
            <a:pPr marL="274320" marR="0" lvl="0" indent="-274320">
              <a:spcBef>
                <a:spcPts val="0"/>
              </a:spcBef>
              <a:spcAft>
                <a:spcPts val="600"/>
              </a:spcAft>
              <a:buNone/>
              <a:tabLst>
                <a:tab pos="228600" algn="l"/>
              </a:tabLst>
            </a:pPr>
            <a:r>
              <a:rPr lang="en-US" sz="2400" dirty="0">
                <a:ea typeface="Times New Roman" panose="02020603050405020304" pitchFamily="18" charset="0"/>
              </a:rPr>
              <a:t>5. How, if at all, has student learning changed in schools led by candidates who completed full-time, full-semester internships in comparison with student learning in similar schools led by candidates who completed traditional yearlong internships? </a:t>
            </a:r>
            <a:r>
              <a:rPr lang="en-US" sz="2400" b="1" dirty="0">
                <a:solidFill>
                  <a:schemeClr val="accent2"/>
                </a:solidFill>
                <a:ea typeface="Times New Roman" panose="02020603050405020304" pitchFamily="18" charset="0"/>
              </a:rPr>
              <a:t>(Impact Evaluation)</a:t>
            </a:r>
          </a:p>
          <a:p>
            <a:endParaRPr lang="en-US" sz="2400" dirty="0"/>
          </a:p>
        </p:txBody>
      </p:sp>
      <p:sp>
        <p:nvSpPr>
          <p:cNvPr id="3" name="Slide Number Placeholder 2">
            <a:extLst>
              <a:ext uri="{FF2B5EF4-FFF2-40B4-BE49-F238E27FC236}">
                <a16:creationId xmlns:a16="http://schemas.microsoft.com/office/drawing/2014/main" xmlns="" id="{CC4F806E-EA18-9945-A2D7-BA06C75F3EF5}"/>
              </a:ext>
            </a:extLst>
          </p:cNvPr>
          <p:cNvSpPr>
            <a:spLocks noGrp="1"/>
          </p:cNvSpPr>
          <p:nvPr>
            <p:ph type="sldNum" sz="quarter" idx="12"/>
          </p:nvPr>
        </p:nvSpPr>
        <p:spPr/>
        <p:txBody>
          <a:bodyPr/>
          <a:lstStyle/>
          <a:p>
            <a:fld id="{87EC1A45-E175-4871-824C-DBCE38251A11}" type="slidenum">
              <a:rPr lang="en-US" smtClean="0"/>
              <a:pPr/>
              <a:t>30</a:t>
            </a:fld>
            <a:endParaRPr lang="en-US" dirty="0"/>
          </a:p>
        </p:txBody>
      </p:sp>
    </p:spTree>
    <p:extLst>
      <p:ext uri="{BB962C8B-B14F-4D97-AF65-F5344CB8AC3E}">
        <p14:creationId xmlns:p14="http://schemas.microsoft.com/office/powerpoint/2010/main" val="90073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399196"/>
          </a:xfrm>
        </p:spPr>
        <p:txBody>
          <a:bodyPr>
            <a:noAutofit/>
          </a:bodyPr>
          <a:lstStyle/>
          <a:p>
            <a:pPr algn="ctr"/>
            <a:r>
              <a:rPr lang="en-US" sz="2400" b="1" dirty="0">
                <a:solidFill>
                  <a:schemeClr val="accent2"/>
                </a:solidFill>
                <a:latin typeface="Georgia" panose="02040502050405020303" pitchFamily="18" charset="0"/>
              </a:rPr>
              <a:t>Frequency of Observations</a:t>
            </a:r>
          </a:p>
        </p:txBody>
      </p:sp>
      <p:sp>
        <p:nvSpPr>
          <p:cNvPr id="3" name="Text Placeholder 2"/>
          <p:cNvSpPr>
            <a:spLocks noGrp="1"/>
          </p:cNvSpPr>
          <p:nvPr>
            <p:ph type="body" idx="1"/>
          </p:nvPr>
        </p:nvSpPr>
        <p:spPr>
          <a:xfrm>
            <a:off x="4953000" y="762000"/>
            <a:ext cx="3703320" cy="736282"/>
          </a:xfrm>
        </p:spPr>
        <p:txBody>
          <a:bodyPr/>
          <a:lstStyle/>
          <a:p>
            <a:pPr algn="ctr"/>
            <a:r>
              <a:rPr lang="en-US" dirty="0"/>
              <a:t>Traditional Yearlong Candidates (n = 17)</a:t>
            </a:r>
          </a:p>
        </p:txBody>
      </p:sp>
      <p:sp>
        <p:nvSpPr>
          <p:cNvPr id="5" name="Text Placeholder 4"/>
          <p:cNvSpPr>
            <a:spLocks noGrp="1"/>
          </p:cNvSpPr>
          <p:nvPr>
            <p:ph type="body" sz="quarter" idx="3"/>
          </p:nvPr>
        </p:nvSpPr>
        <p:spPr>
          <a:xfrm>
            <a:off x="457200" y="762000"/>
            <a:ext cx="3779520" cy="914400"/>
          </a:xfrm>
        </p:spPr>
        <p:txBody>
          <a:bodyPr>
            <a:normAutofit fontScale="70000" lnSpcReduction="20000"/>
          </a:bodyPr>
          <a:lstStyle/>
          <a:p>
            <a:endParaRPr lang="en-US" dirty="0"/>
          </a:p>
          <a:p>
            <a:pPr algn="ctr"/>
            <a:r>
              <a:rPr lang="en-US" sz="2900" dirty="0"/>
              <a:t>Full-Time, Full-Semester Candidates (</a:t>
            </a:r>
            <a:r>
              <a:rPr lang="en-US" sz="2900" i="1" dirty="0"/>
              <a:t>n</a:t>
            </a:r>
            <a:r>
              <a:rPr lang="en-US" sz="2900" dirty="0"/>
              <a:t> = 5)</a:t>
            </a:r>
          </a:p>
          <a:p>
            <a:endParaRPr lang="en-US" sz="2900" dirty="0"/>
          </a:p>
        </p:txBody>
      </p:sp>
      <p:graphicFrame>
        <p:nvGraphicFramePr>
          <p:cNvPr id="10" name="Content Placeholder 9"/>
          <p:cNvGraphicFramePr>
            <a:graphicFrameLocks noGrp="1"/>
          </p:cNvGraphicFramePr>
          <p:nvPr>
            <p:ph sz="quarter" idx="4"/>
            <p:extLst/>
          </p:nvPr>
        </p:nvGraphicFramePr>
        <p:xfrm>
          <a:off x="228600" y="1524000"/>
          <a:ext cx="40386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nvPr>
        </p:nvGraphicFramePr>
        <p:xfrm>
          <a:off x="5029200" y="1524000"/>
          <a:ext cx="3703638" cy="443706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xmlns="" id="{F2DA3A6A-367B-C74B-B56C-9E6E15426BCE}"/>
              </a:ext>
            </a:extLst>
          </p:cNvPr>
          <p:cNvSpPr>
            <a:spLocks noGrp="1"/>
          </p:cNvSpPr>
          <p:nvPr>
            <p:ph type="sldNum" sz="quarter" idx="12"/>
          </p:nvPr>
        </p:nvSpPr>
        <p:spPr/>
        <p:txBody>
          <a:bodyPr/>
          <a:lstStyle/>
          <a:p>
            <a:fld id="{87EC1A45-E175-4871-824C-DBCE38251A11}" type="slidenum">
              <a:rPr lang="en-US" smtClean="0"/>
              <a:pPr/>
              <a:t>31</a:t>
            </a:fld>
            <a:endParaRPr lang="en-US" dirty="0"/>
          </a:p>
        </p:txBody>
      </p:sp>
    </p:spTree>
    <p:extLst>
      <p:ext uri="{BB962C8B-B14F-4D97-AF65-F5344CB8AC3E}">
        <p14:creationId xmlns:p14="http://schemas.microsoft.com/office/powerpoint/2010/main" val="2843025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89796"/>
          </a:xfrm>
        </p:spPr>
        <p:txBody>
          <a:bodyPr>
            <a:normAutofit fontScale="90000"/>
          </a:bodyPr>
          <a:lstStyle/>
          <a:p>
            <a:pPr algn="ctr"/>
            <a:r>
              <a:rPr lang="en-US" b="1" dirty="0"/>
              <a:t/>
            </a:r>
            <a:br>
              <a:rPr lang="en-US" b="1" dirty="0"/>
            </a:br>
            <a:r>
              <a:rPr lang="en-US" sz="2700" b="1" dirty="0">
                <a:solidFill>
                  <a:schemeClr val="accent2"/>
                </a:solidFill>
                <a:latin typeface="Georgia" panose="02040502050405020303" pitchFamily="18" charset="0"/>
              </a:rPr>
              <a:t>Number of Formal Mentor Principal Observations: Full-Time, Full Semester Candidates (</a:t>
            </a:r>
            <a:r>
              <a:rPr lang="en-US" sz="2700" b="1" i="1" dirty="0">
                <a:solidFill>
                  <a:schemeClr val="accent2"/>
                </a:solidFill>
                <a:latin typeface="Georgia" panose="02040502050405020303" pitchFamily="18" charset="0"/>
              </a:rPr>
              <a:t>n = </a:t>
            </a:r>
            <a:r>
              <a:rPr lang="en-US" sz="2700" b="1" dirty="0">
                <a:solidFill>
                  <a:schemeClr val="accent2"/>
                </a:solidFill>
                <a:latin typeface="Georgia" panose="02040502050405020303" pitchFamily="18" charset="0"/>
              </a:rPr>
              <a:t>4) and Traditional Yearlong Candidates (</a:t>
            </a:r>
            <a:r>
              <a:rPr lang="en-US" sz="2700" b="1" i="1" dirty="0">
                <a:solidFill>
                  <a:schemeClr val="accent2"/>
                </a:solidFill>
                <a:latin typeface="Georgia" panose="02040502050405020303" pitchFamily="18" charset="0"/>
              </a:rPr>
              <a:t>n = </a:t>
            </a:r>
            <a:r>
              <a:rPr lang="en-US" sz="2700" b="1" dirty="0">
                <a:solidFill>
                  <a:schemeClr val="accent2"/>
                </a:solidFill>
                <a:latin typeface="Georgia" panose="02040502050405020303" pitchFamily="18" charset="0"/>
              </a:rPr>
              <a:t>9)</a:t>
            </a:r>
            <a:br>
              <a:rPr lang="en-US" sz="2700" b="1" dirty="0">
                <a:solidFill>
                  <a:schemeClr val="accent2"/>
                </a:solidFill>
                <a:latin typeface="Georgia" panose="02040502050405020303" pitchFamily="18" charset="0"/>
              </a:rPr>
            </a:br>
            <a:endParaRPr lang="en-US" sz="27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nvPr>
        </p:nvGraphicFramePr>
        <p:xfrm>
          <a:off x="457200" y="1219200"/>
          <a:ext cx="8305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65A40539-E0D2-724E-918A-645F12D45ADB}"/>
              </a:ext>
            </a:extLst>
          </p:cNvPr>
          <p:cNvSpPr>
            <a:spLocks noGrp="1"/>
          </p:cNvSpPr>
          <p:nvPr>
            <p:ph type="sldNum" sz="quarter" idx="12"/>
          </p:nvPr>
        </p:nvSpPr>
        <p:spPr/>
        <p:txBody>
          <a:bodyPr/>
          <a:lstStyle/>
          <a:p>
            <a:fld id="{87EC1A45-E175-4871-824C-DBCE38251A11}" type="slidenum">
              <a:rPr lang="en-US" smtClean="0"/>
              <a:pPr/>
              <a:t>32</a:t>
            </a:fld>
            <a:endParaRPr lang="en-US" dirty="0"/>
          </a:p>
        </p:txBody>
      </p:sp>
    </p:spTree>
    <p:extLst>
      <p:ext uri="{BB962C8B-B14F-4D97-AF65-F5344CB8AC3E}">
        <p14:creationId xmlns:p14="http://schemas.microsoft.com/office/powerpoint/2010/main" val="302353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rPr>
              <a:t>Next Steps</a:t>
            </a:r>
          </a:p>
        </p:txBody>
      </p:sp>
      <p:sp>
        <p:nvSpPr>
          <p:cNvPr id="3" name="Content Placeholder 2"/>
          <p:cNvSpPr>
            <a:spLocks noGrp="1"/>
          </p:cNvSpPr>
          <p:nvPr>
            <p:ph idx="1"/>
          </p:nvPr>
        </p:nvSpPr>
        <p:spPr/>
        <p:txBody>
          <a:bodyPr>
            <a:normAutofit/>
          </a:bodyPr>
          <a:lstStyle/>
          <a:p>
            <a:pPr marL="274320" lvl="0" indent="-274320">
              <a:spcBef>
                <a:spcPts val="0"/>
              </a:spcBef>
              <a:buClr>
                <a:srgbClr val="595959"/>
              </a:buClr>
              <a:buNone/>
              <a:tabLst>
                <a:tab pos="228600" algn="l"/>
              </a:tabLst>
            </a:pPr>
            <a:r>
              <a:rPr lang="en-US" sz="2400" dirty="0">
                <a:solidFill>
                  <a:prstClr val="black">
                    <a:lumMod val="75000"/>
                    <a:lumOff val="25000"/>
                  </a:prstClr>
                </a:solidFill>
                <a:ea typeface="Times New Roman" panose="02020603050405020304" pitchFamily="18" charset="0"/>
              </a:rPr>
              <a:t>RQ4. How does preservice principal skill development (e.g., instructional leadership skills measured by the certification examination) compare between participants from the two internship models? </a:t>
            </a:r>
            <a:r>
              <a:rPr lang="en-US" sz="2400" b="1" dirty="0">
                <a:solidFill>
                  <a:srgbClr val="8A0000"/>
                </a:solidFill>
                <a:ea typeface="Times New Roman" panose="02020603050405020304" pitchFamily="18" charset="0"/>
              </a:rPr>
              <a:t>(Impact Evaluation)</a:t>
            </a:r>
          </a:p>
          <a:p>
            <a:pPr marL="274320" lvl="0" indent="-274320">
              <a:spcBef>
                <a:spcPts val="0"/>
              </a:spcBef>
              <a:buClr>
                <a:srgbClr val="595959"/>
              </a:buClr>
              <a:buNone/>
              <a:tabLst>
                <a:tab pos="228600" algn="l"/>
              </a:tabLst>
            </a:pPr>
            <a:endParaRPr lang="en-US" sz="2400" b="1" dirty="0">
              <a:solidFill>
                <a:srgbClr val="696464">
                  <a:lumMod val="90000"/>
                  <a:lumOff val="10000"/>
                </a:srgbClr>
              </a:solidFill>
              <a:ea typeface="Times New Roman" panose="02020603050405020304" pitchFamily="18" charset="0"/>
            </a:endParaRPr>
          </a:p>
          <a:p>
            <a:pPr marL="274320" lvl="0" indent="-274320">
              <a:spcBef>
                <a:spcPts val="0"/>
              </a:spcBef>
              <a:spcAft>
                <a:spcPts val="600"/>
              </a:spcAft>
              <a:buClr>
                <a:srgbClr val="595959"/>
              </a:buClr>
              <a:buNone/>
              <a:tabLst>
                <a:tab pos="228600" algn="l"/>
              </a:tabLst>
            </a:pPr>
            <a:r>
              <a:rPr lang="en-US" sz="2400" dirty="0">
                <a:solidFill>
                  <a:prstClr val="black">
                    <a:lumMod val="75000"/>
                    <a:lumOff val="25000"/>
                  </a:prstClr>
                </a:solidFill>
                <a:ea typeface="Times New Roman" panose="02020603050405020304" pitchFamily="18" charset="0"/>
              </a:rPr>
              <a:t>RQ5. How, if at all, has student learning changed in schools led by candidates who completed full-time, full-semester internships in comparison with student learning in similar schools led by candidates who completed traditional yearlong internships? </a:t>
            </a:r>
            <a:r>
              <a:rPr lang="en-US" sz="2400" b="1" dirty="0">
                <a:solidFill>
                  <a:srgbClr val="8A0000"/>
                </a:solidFill>
                <a:ea typeface="Times New Roman" panose="02020603050405020304" pitchFamily="18" charset="0"/>
              </a:rPr>
              <a:t>(Impact Evaluation)</a:t>
            </a:r>
          </a:p>
          <a:p>
            <a:pPr lvl="0">
              <a:buClr>
                <a:srgbClr val="595959"/>
              </a:buClr>
            </a:pPr>
            <a:endParaRPr lang="en-US" sz="2400" dirty="0">
              <a:solidFill>
                <a:prstClr val="black">
                  <a:lumMod val="75000"/>
                  <a:lumOff val="25000"/>
                </a:prstClr>
              </a:solidFill>
            </a:endParaRPr>
          </a:p>
          <a:p>
            <a:endParaRPr lang="en-US" sz="2400" dirty="0"/>
          </a:p>
        </p:txBody>
      </p:sp>
      <p:sp>
        <p:nvSpPr>
          <p:cNvPr id="4" name="Slide Number Placeholder 3">
            <a:extLst>
              <a:ext uri="{FF2B5EF4-FFF2-40B4-BE49-F238E27FC236}">
                <a16:creationId xmlns:a16="http://schemas.microsoft.com/office/drawing/2014/main" xmlns="" id="{2C486957-5D6B-304B-9094-83FB0F7FB2E0}"/>
              </a:ext>
            </a:extLst>
          </p:cNvPr>
          <p:cNvSpPr>
            <a:spLocks noGrp="1"/>
          </p:cNvSpPr>
          <p:nvPr>
            <p:ph type="sldNum" sz="quarter" idx="12"/>
          </p:nvPr>
        </p:nvSpPr>
        <p:spPr/>
        <p:txBody>
          <a:bodyPr/>
          <a:lstStyle/>
          <a:p>
            <a:fld id="{87EC1A45-E175-4871-824C-DBCE38251A11}" type="slidenum">
              <a:rPr lang="en-US" smtClean="0"/>
              <a:pPr/>
              <a:t>33</a:t>
            </a:fld>
            <a:endParaRPr lang="en-US" dirty="0"/>
          </a:p>
        </p:txBody>
      </p:sp>
    </p:spTree>
    <p:extLst>
      <p:ext uri="{BB962C8B-B14F-4D97-AF65-F5344CB8AC3E}">
        <p14:creationId xmlns:p14="http://schemas.microsoft.com/office/powerpoint/2010/main" val="26251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5A356-648C-6443-9627-158353D997E6}"/>
              </a:ext>
            </a:extLst>
          </p:cNvPr>
          <p:cNvSpPr>
            <a:spLocks noGrp="1"/>
          </p:cNvSpPr>
          <p:nvPr>
            <p:ph type="title"/>
          </p:nvPr>
        </p:nvSpPr>
        <p:spPr>
          <a:xfrm>
            <a:off x="255616" y="609600"/>
            <a:ext cx="8686800" cy="968438"/>
          </a:xfrm>
        </p:spPr>
        <p:txBody>
          <a:bodyPr>
            <a:normAutofit/>
          </a:bodyPr>
          <a:lstStyle/>
          <a:p>
            <a:r>
              <a:rPr lang="en-US" sz="4400" b="1" dirty="0">
                <a:latin typeface="Georgia" panose="02040502050405020303" pitchFamily="18" charset="0"/>
              </a:rPr>
              <a:t>Issues with the Principalship</a:t>
            </a:r>
          </a:p>
        </p:txBody>
      </p:sp>
      <p:sp>
        <p:nvSpPr>
          <p:cNvPr id="3" name="Content Placeholder 2">
            <a:extLst>
              <a:ext uri="{FF2B5EF4-FFF2-40B4-BE49-F238E27FC236}">
                <a16:creationId xmlns:a16="http://schemas.microsoft.com/office/drawing/2014/main" xmlns="" id="{60398C12-7B54-454D-A263-47E8AF42A18D}"/>
              </a:ext>
            </a:extLst>
          </p:cNvPr>
          <p:cNvSpPr>
            <a:spLocks noGrp="1"/>
          </p:cNvSpPr>
          <p:nvPr>
            <p:ph idx="1"/>
          </p:nvPr>
        </p:nvSpPr>
        <p:spPr>
          <a:xfrm>
            <a:off x="822959" y="1845734"/>
            <a:ext cx="3368041" cy="4023360"/>
          </a:xfrm>
        </p:spPr>
        <p:txBody>
          <a:bodyPr/>
          <a:lstStyle/>
          <a:p>
            <a:r>
              <a:rPr lang="en-US" b="1" i="1" dirty="0">
                <a:solidFill>
                  <a:schemeClr val="accent2">
                    <a:lumMod val="60000"/>
                    <a:lumOff val="40000"/>
                  </a:schemeClr>
                </a:solidFill>
                <a:latin typeface="Georgia" panose="02040502050405020303" pitchFamily="18" charset="0"/>
              </a:rPr>
              <a:t>Time:</a:t>
            </a:r>
          </a:p>
          <a:p>
            <a:pPr lvl="1"/>
            <a:r>
              <a:rPr lang="en-US" b="1" dirty="0">
                <a:latin typeface="Georgia" panose="02040502050405020303" pitchFamily="18" charset="0"/>
              </a:rPr>
              <a:t>54-80 hours/week</a:t>
            </a:r>
          </a:p>
          <a:p>
            <a:pPr lvl="1"/>
            <a:r>
              <a:rPr lang="en-US" b="1" dirty="0">
                <a:latin typeface="Georgia" panose="02040502050405020303" pitchFamily="18" charset="0"/>
              </a:rPr>
              <a:t>Too much on plate</a:t>
            </a:r>
          </a:p>
          <a:p>
            <a:pPr lvl="1"/>
            <a:r>
              <a:rPr lang="en-US" b="1" dirty="0">
                <a:latin typeface="Georgia" panose="02040502050405020303" pitchFamily="18" charset="0"/>
              </a:rPr>
              <a:t>Society problems</a:t>
            </a:r>
          </a:p>
          <a:p>
            <a:pPr lvl="1"/>
            <a:endParaRPr lang="en-US" b="1" dirty="0">
              <a:latin typeface="Georgia" panose="02040502050405020303" pitchFamily="18" charset="0"/>
            </a:endParaRPr>
          </a:p>
          <a:p>
            <a:pPr marL="0" indent="0">
              <a:buNone/>
            </a:pPr>
            <a:r>
              <a:rPr lang="en-US" b="1" i="1" dirty="0">
                <a:solidFill>
                  <a:schemeClr val="accent2">
                    <a:lumMod val="60000"/>
                    <a:lumOff val="40000"/>
                  </a:schemeClr>
                </a:solidFill>
                <a:latin typeface="Georgia" panose="02040502050405020303" pitchFamily="18" charset="0"/>
              </a:rPr>
              <a:t>Work Related Stress:</a:t>
            </a:r>
          </a:p>
          <a:p>
            <a:pPr marL="292608" lvl="1" indent="0">
              <a:buNone/>
            </a:pPr>
            <a:r>
              <a:rPr lang="en-US" b="1" dirty="0">
                <a:latin typeface="Georgia" panose="02040502050405020303" pitchFamily="18" charset="0"/>
              </a:rPr>
              <a:t>Meeting student achievement standards</a:t>
            </a:r>
          </a:p>
          <a:p>
            <a:pPr marL="292608" lvl="1" indent="0">
              <a:buNone/>
            </a:pPr>
            <a:r>
              <a:rPr lang="en-US" b="1" dirty="0">
                <a:latin typeface="Georgia" panose="02040502050405020303" pitchFamily="18" charset="0"/>
              </a:rPr>
              <a:t>Special education requirements</a:t>
            </a:r>
          </a:p>
          <a:p>
            <a:pPr marL="292608" lvl="1" indent="0">
              <a:buNone/>
            </a:pPr>
            <a:r>
              <a:rPr lang="en-US" b="1" dirty="0">
                <a:latin typeface="Georgia" panose="02040502050405020303" pitchFamily="18" charset="0"/>
              </a:rPr>
              <a:t>School funding</a:t>
            </a:r>
          </a:p>
        </p:txBody>
      </p:sp>
      <p:sp>
        <p:nvSpPr>
          <p:cNvPr id="4" name="Slide Number Placeholder 3">
            <a:extLst>
              <a:ext uri="{FF2B5EF4-FFF2-40B4-BE49-F238E27FC236}">
                <a16:creationId xmlns:a16="http://schemas.microsoft.com/office/drawing/2014/main" xmlns="" id="{66306F80-6409-C648-9F01-B1F0F363957D}"/>
              </a:ext>
            </a:extLst>
          </p:cNvPr>
          <p:cNvSpPr>
            <a:spLocks noGrp="1"/>
          </p:cNvSpPr>
          <p:nvPr>
            <p:ph type="sldNum" sz="quarter" idx="12"/>
          </p:nvPr>
        </p:nvSpPr>
        <p:spPr/>
        <p:txBody>
          <a:bodyPr/>
          <a:lstStyle/>
          <a:p>
            <a:fld id="{87EC1A45-E175-4871-824C-DBCE38251A11}" type="slidenum">
              <a:rPr lang="en-US" smtClean="0"/>
              <a:pPr/>
              <a:t>4</a:t>
            </a:fld>
            <a:endParaRPr lang="en-US" dirty="0"/>
          </a:p>
        </p:txBody>
      </p:sp>
      <p:sp>
        <p:nvSpPr>
          <p:cNvPr id="5" name="Content Placeholder 2">
            <a:extLst>
              <a:ext uri="{FF2B5EF4-FFF2-40B4-BE49-F238E27FC236}">
                <a16:creationId xmlns:a16="http://schemas.microsoft.com/office/drawing/2014/main" xmlns="" id="{89D1D1E2-E862-7046-B757-FE42B577DD24}"/>
              </a:ext>
            </a:extLst>
          </p:cNvPr>
          <p:cNvSpPr txBox="1">
            <a:spLocks/>
          </p:cNvSpPr>
          <p:nvPr/>
        </p:nvSpPr>
        <p:spPr>
          <a:xfrm>
            <a:off x="4599016" y="1845734"/>
            <a:ext cx="3810347"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i="1" dirty="0">
                <a:solidFill>
                  <a:schemeClr val="accent2">
                    <a:lumMod val="60000"/>
                    <a:lumOff val="40000"/>
                  </a:schemeClr>
                </a:solidFill>
                <a:latin typeface="Georgia" panose="02040502050405020303" pitchFamily="18" charset="0"/>
              </a:rPr>
              <a:t>Institutional Interference:</a:t>
            </a:r>
          </a:p>
          <a:p>
            <a:pPr lvl="1"/>
            <a:r>
              <a:rPr lang="en-US" b="1" dirty="0">
                <a:latin typeface="Georgia" panose="02040502050405020303" pitchFamily="18" charset="0"/>
              </a:rPr>
              <a:t>Difficulty removing poor teachers</a:t>
            </a:r>
          </a:p>
          <a:p>
            <a:pPr lvl="1"/>
            <a:r>
              <a:rPr lang="en-US" b="1" dirty="0">
                <a:latin typeface="Georgia" panose="02040502050405020303" pitchFamily="18" charset="0"/>
              </a:rPr>
              <a:t>Negotiated agreements</a:t>
            </a:r>
          </a:p>
          <a:p>
            <a:pPr lvl="1"/>
            <a:r>
              <a:rPr lang="en-US" b="1" dirty="0">
                <a:latin typeface="Georgia" panose="02040502050405020303" pitchFamily="18" charset="0"/>
              </a:rPr>
              <a:t>Central office interference</a:t>
            </a:r>
          </a:p>
          <a:p>
            <a:r>
              <a:rPr lang="en-US" b="1" i="1" dirty="0">
                <a:solidFill>
                  <a:schemeClr val="accent2">
                    <a:lumMod val="60000"/>
                    <a:lumOff val="40000"/>
                  </a:schemeClr>
                </a:solidFill>
                <a:latin typeface="Georgia" panose="02040502050405020303" pitchFamily="18" charset="0"/>
              </a:rPr>
              <a:t>Salary:</a:t>
            </a:r>
          </a:p>
          <a:p>
            <a:pPr lvl="1"/>
            <a:r>
              <a:rPr lang="en-US" b="1" dirty="0">
                <a:latin typeface="Georgia" panose="02040502050405020303" pitchFamily="18" charset="0"/>
              </a:rPr>
              <a:t>Little financial incentive</a:t>
            </a:r>
          </a:p>
          <a:p>
            <a:pPr lvl="1"/>
            <a:r>
              <a:rPr lang="en-US" b="1" dirty="0">
                <a:latin typeface="Georgia" panose="02040502050405020303" pitchFamily="18" charset="0"/>
              </a:rPr>
              <a:t>Inadequate pay</a:t>
            </a:r>
          </a:p>
        </p:txBody>
      </p:sp>
      <p:sp>
        <p:nvSpPr>
          <p:cNvPr id="6" name="TextBox 5">
            <a:extLst>
              <a:ext uri="{FF2B5EF4-FFF2-40B4-BE49-F238E27FC236}">
                <a16:creationId xmlns:a16="http://schemas.microsoft.com/office/drawing/2014/main" xmlns="" id="{F839BB07-2726-F048-850A-9103F950B36D}"/>
              </a:ext>
            </a:extLst>
          </p:cNvPr>
          <p:cNvSpPr txBox="1"/>
          <p:nvPr/>
        </p:nvSpPr>
        <p:spPr>
          <a:xfrm>
            <a:off x="533400" y="5880178"/>
            <a:ext cx="6106159" cy="369332"/>
          </a:xfrm>
          <a:prstGeom prst="rect">
            <a:avLst/>
          </a:prstGeom>
          <a:noFill/>
        </p:spPr>
        <p:txBody>
          <a:bodyPr wrap="none" rtlCol="0">
            <a:spAutoFit/>
          </a:bodyPr>
          <a:lstStyle/>
          <a:p>
            <a:r>
              <a:rPr lang="en-US" b="1" dirty="0">
                <a:latin typeface="Georgia" panose="02040502050405020303" pitchFamily="18" charset="0"/>
              </a:rPr>
              <a:t>Source: Suzette Lovely, </a:t>
            </a:r>
            <a:r>
              <a:rPr lang="en-US" b="1" i="1" dirty="0">
                <a:latin typeface="Georgia" panose="02040502050405020303" pitchFamily="18" charset="0"/>
              </a:rPr>
              <a:t>Staffing the Principalship</a:t>
            </a:r>
            <a:endParaRPr lang="en-US" b="1" dirty="0">
              <a:latin typeface="Georgia" panose="02040502050405020303" pitchFamily="18" charset="0"/>
            </a:endParaRPr>
          </a:p>
        </p:txBody>
      </p:sp>
    </p:spTree>
    <p:extLst>
      <p:ext uri="{BB962C8B-B14F-4D97-AF65-F5344CB8AC3E}">
        <p14:creationId xmlns:p14="http://schemas.microsoft.com/office/powerpoint/2010/main" val="188362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5A356-648C-6443-9627-158353D997E6}"/>
              </a:ext>
            </a:extLst>
          </p:cNvPr>
          <p:cNvSpPr>
            <a:spLocks noGrp="1"/>
          </p:cNvSpPr>
          <p:nvPr>
            <p:ph type="title"/>
          </p:nvPr>
        </p:nvSpPr>
        <p:spPr>
          <a:xfrm>
            <a:off x="485049" y="286604"/>
            <a:ext cx="8219621" cy="1450757"/>
          </a:xfrm>
        </p:spPr>
        <p:txBody>
          <a:bodyPr>
            <a:normAutofit/>
          </a:bodyPr>
          <a:lstStyle/>
          <a:p>
            <a:r>
              <a:rPr lang="en-US" sz="4400" b="1" dirty="0">
                <a:latin typeface="Georgia" panose="02040502050405020303" pitchFamily="18" charset="0"/>
              </a:rPr>
              <a:t>Salaries of the Principalship</a:t>
            </a:r>
          </a:p>
        </p:txBody>
      </p:sp>
      <p:sp>
        <p:nvSpPr>
          <p:cNvPr id="4" name="Slide Number Placeholder 3">
            <a:extLst>
              <a:ext uri="{FF2B5EF4-FFF2-40B4-BE49-F238E27FC236}">
                <a16:creationId xmlns:a16="http://schemas.microsoft.com/office/drawing/2014/main" xmlns="" id="{66306F80-6409-C648-9F01-B1F0F363957D}"/>
              </a:ext>
            </a:extLst>
          </p:cNvPr>
          <p:cNvSpPr>
            <a:spLocks noGrp="1"/>
          </p:cNvSpPr>
          <p:nvPr>
            <p:ph type="sldNum" sz="quarter" idx="12"/>
          </p:nvPr>
        </p:nvSpPr>
        <p:spPr/>
        <p:txBody>
          <a:bodyPr/>
          <a:lstStyle/>
          <a:p>
            <a:fld id="{87EC1A45-E175-4871-824C-DBCE38251A11}" type="slidenum">
              <a:rPr lang="en-US" smtClean="0"/>
              <a:pPr/>
              <a:t>5</a:t>
            </a:fld>
            <a:endParaRPr lang="en-US" dirty="0"/>
          </a:p>
        </p:txBody>
      </p:sp>
      <p:sp>
        <p:nvSpPr>
          <p:cNvPr id="6" name="TextBox 5">
            <a:extLst>
              <a:ext uri="{FF2B5EF4-FFF2-40B4-BE49-F238E27FC236}">
                <a16:creationId xmlns:a16="http://schemas.microsoft.com/office/drawing/2014/main" xmlns="" id="{F839BB07-2726-F048-850A-9103F950B36D}"/>
              </a:ext>
            </a:extLst>
          </p:cNvPr>
          <p:cNvSpPr txBox="1"/>
          <p:nvPr/>
        </p:nvSpPr>
        <p:spPr>
          <a:xfrm>
            <a:off x="1" y="5898864"/>
            <a:ext cx="9144000" cy="338554"/>
          </a:xfrm>
          <a:prstGeom prst="rect">
            <a:avLst/>
          </a:prstGeom>
          <a:noFill/>
        </p:spPr>
        <p:txBody>
          <a:bodyPr wrap="square" rtlCol="0">
            <a:spAutoFit/>
          </a:bodyPr>
          <a:lstStyle/>
          <a:p>
            <a:pPr algn="ctr"/>
            <a:r>
              <a:rPr lang="en-US" sz="1600" b="1" dirty="0">
                <a:latin typeface="Georgia" panose="02040502050405020303" pitchFamily="18" charset="0"/>
              </a:rPr>
              <a:t>Source: Illinois State Board of Education (ISBE); 2017-18 Illinois Principals’ Salaries</a:t>
            </a:r>
          </a:p>
        </p:txBody>
      </p:sp>
      <p:graphicFrame>
        <p:nvGraphicFramePr>
          <p:cNvPr id="9" name="Content Placeholder 8">
            <a:extLst>
              <a:ext uri="{FF2B5EF4-FFF2-40B4-BE49-F238E27FC236}">
                <a16:creationId xmlns:a16="http://schemas.microsoft.com/office/drawing/2014/main" xmlns="" id="{38B60044-595D-4B47-AAA2-A1ABD1EDC1ED}"/>
              </a:ext>
            </a:extLst>
          </p:cNvPr>
          <p:cNvGraphicFramePr>
            <a:graphicFrameLocks noGrp="1"/>
          </p:cNvGraphicFramePr>
          <p:nvPr>
            <p:ph idx="1"/>
            <p:extLst>
              <p:ext uri="{D42A27DB-BD31-4B8C-83A1-F6EECF244321}">
                <p14:modId xmlns:p14="http://schemas.microsoft.com/office/powerpoint/2010/main" val="1960865461"/>
              </p:ext>
            </p:extLst>
          </p:nvPr>
        </p:nvGraphicFramePr>
        <p:xfrm>
          <a:off x="430874" y="1954569"/>
          <a:ext cx="8179726" cy="2286000"/>
        </p:xfrm>
        <a:graphic>
          <a:graphicData uri="http://schemas.openxmlformats.org/drawingml/2006/table">
            <a:tbl>
              <a:tblPr firstRow="1" bandRow="1">
                <a:tableStyleId>{5C22544A-7EE6-4342-B048-85BDC9FD1C3A}</a:tableStyleId>
              </a:tblPr>
              <a:tblGrid>
                <a:gridCol w="2057883">
                  <a:extLst>
                    <a:ext uri="{9D8B030D-6E8A-4147-A177-3AD203B41FA5}">
                      <a16:colId xmlns:a16="http://schemas.microsoft.com/office/drawing/2014/main" xmlns="" val="3654595559"/>
                    </a:ext>
                  </a:extLst>
                </a:gridCol>
                <a:gridCol w="1345539">
                  <a:extLst>
                    <a:ext uri="{9D8B030D-6E8A-4147-A177-3AD203B41FA5}">
                      <a16:colId xmlns:a16="http://schemas.microsoft.com/office/drawing/2014/main" xmlns="" val="2166957936"/>
                    </a:ext>
                  </a:extLst>
                </a:gridCol>
                <a:gridCol w="1504414">
                  <a:extLst>
                    <a:ext uri="{9D8B030D-6E8A-4147-A177-3AD203B41FA5}">
                      <a16:colId xmlns:a16="http://schemas.microsoft.com/office/drawing/2014/main" xmlns="" val="1263522592"/>
                    </a:ext>
                  </a:extLst>
                </a:gridCol>
                <a:gridCol w="1635945">
                  <a:extLst>
                    <a:ext uri="{9D8B030D-6E8A-4147-A177-3AD203B41FA5}">
                      <a16:colId xmlns:a16="http://schemas.microsoft.com/office/drawing/2014/main" xmlns="" val="1297149409"/>
                    </a:ext>
                  </a:extLst>
                </a:gridCol>
                <a:gridCol w="1635945">
                  <a:extLst>
                    <a:ext uri="{9D8B030D-6E8A-4147-A177-3AD203B41FA5}">
                      <a16:colId xmlns:a16="http://schemas.microsoft.com/office/drawing/2014/main" xmlns="" val="483294228"/>
                    </a:ext>
                  </a:extLst>
                </a:gridCol>
              </a:tblGrid>
              <a:tr h="370840">
                <a:tc>
                  <a:txBody>
                    <a:bodyPr/>
                    <a:lstStyle/>
                    <a:p>
                      <a:r>
                        <a:rPr lang="en-US" sz="2400" dirty="0">
                          <a:latin typeface="+mn-lt"/>
                        </a:rPr>
                        <a:t>LEVEL</a:t>
                      </a:r>
                    </a:p>
                  </a:txBody>
                  <a:tcPr/>
                </a:tc>
                <a:tc gridSpan="2">
                  <a:txBody>
                    <a:bodyPr/>
                    <a:lstStyle/>
                    <a:p>
                      <a:pPr algn="ctr"/>
                      <a:r>
                        <a:rPr lang="en-US" sz="2400" dirty="0">
                          <a:solidFill>
                            <a:schemeClr val="bg1"/>
                          </a:solidFill>
                          <a:latin typeface="+mn-lt"/>
                        </a:rPr>
                        <a:t>Urban/Suburbs</a:t>
                      </a:r>
                    </a:p>
                  </a:txBody>
                  <a:tcPr>
                    <a:solidFill>
                      <a:schemeClr val="accent1"/>
                    </a:solidFill>
                  </a:tcPr>
                </a:tc>
                <a:tc hMerge="1">
                  <a:txBody>
                    <a:bodyPr/>
                    <a:lstStyle/>
                    <a:p>
                      <a:endParaRPr lang="en-US" dirty="0"/>
                    </a:p>
                  </a:txBody>
                  <a:tcPr/>
                </a:tc>
                <a:tc gridSpan="2">
                  <a:txBody>
                    <a:bodyPr/>
                    <a:lstStyle/>
                    <a:p>
                      <a:pPr algn="ctr"/>
                      <a:r>
                        <a:rPr lang="en-US" sz="2400" dirty="0">
                          <a:latin typeface="+mn-lt"/>
                        </a:rPr>
                        <a:t>Rural</a:t>
                      </a:r>
                    </a:p>
                  </a:txBody>
                  <a:tcPr/>
                </a:tc>
                <a:tc hMerge="1">
                  <a:txBody>
                    <a:bodyPr/>
                    <a:lstStyle/>
                    <a:p>
                      <a:endParaRPr lang="en-US" dirty="0"/>
                    </a:p>
                  </a:txBody>
                  <a:tcPr/>
                </a:tc>
                <a:extLst>
                  <a:ext uri="{0D108BD9-81ED-4DB2-BD59-A6C34878D82A}">
                    <a16:rowId xmlns:a16="http://schemas.microsoft.com/office/drawing/2014/main" xmlns="" val="2262710267"/>
                  </a:ext>
                </a:extLst>
              </a:tr>
              <a:tr h="370840">
                <a:tc>
                  <a:txBody>
                    <a:bodyPr/>
                    <a:lstStyle/>
                    <a:p>
                      <a:endParaRPr lang="en-US" sz="2400" dirty="0">
                        <a:latin typeface="+mn-lt"/>
                      </a:endParaRPr>
                    </a:p>
                  </a:txBody>
                  <a:tcPr/>
                </a:tc>
                <a:tc>
                  <a:txBody>
                    <a:bodyPr/>
                    <a:lstStyle/>
                    <a:p>
                      <a:pPr algn="ctr"/>
                      <a:r>
                        <a:rPr lang="en-US" sz="2400" dirty="0">
                          <a:latin typeface="+mn-lt"/>
                        </a:rPr>
                        <a:t>High</a:t>
                      </a:r>
                    </a:p>
                  </a:txBody>
                  <a:tcPr>
                    <a:solidFill>
                      <a:schemeClr val="accent2">
                        <a:lumMod val="20000"/>
                        <a:lumOff val="80000"/>
                      </a:schemeClr>
                    </a:solidFill>
                  </a:tcPr>
                </a:tc>
                <a:tc>
                  <a:txBody>
                    <a:bodyPr/>
                    <a:lstStyle/>
                    <a:p>
                      <a:pPr algn="ctr"/>
                      <a:r>
                        <a:rPr lang="en-US" sz="2400" b="1" dirty="0">
                          <a:solidFill>
                            <a:schemeClr val="bg1"/>
                          </a:solidFill>
                          <a:latin typeface="+mn-lt"/>
                        </a:rPr>
                        <a:t>Average</a:t>
                      </a:r>
                    </a:p>
                  </a:txBody>
                  <a:tcPr>
                    <a:solidFill>
                      <a:schemeClr val="accent2"/>
                    </a:solidFill>
                  </a:tcPr>
                </a:tc>
                <a:tc>
                  <a:txBody>
                    <a:bodyPr/>
                    <a:lstStyle/>
                    <a:p>
                      <a:pPr algn="ctr"/>
                      <a:r>
                        <a:rPr lang="en-US" sz="2400" b="1" dirty="0">
                          <a:latin typeface="+mn-lt"/>
                        </a:rPr>
                        <a:t>High </a:t>
                      </a:r>
                    </a:p>
                  </a:txBody>
                  <a:tcPr>
                    <a:solidFill>
                      <a:schemeClr val="accent2">
                        <a:lumMod val="20000"/>
                        <a:lumOff val="80000"/>
                      </a:schemeClr>
                    </a:solidFill>
                  </a:tcPr>
                </a:tc>
                <a:tc>
                  <a:txBody>
                    <a:bodyPr/>
                    <a:lstStyle/>
                    <a:p>
                      <a:pPr algn="ctr"/>
                      <a:r>
                        <a:rPr lang="en-US" sz="2400" b="1" dirty="0">
                          <a:solidFill>
                            <a:schemeClr val="bg1"/>
                          </a:solidFill>
                          <a:latin typeface="+mn-lt"/>
                        </a:rPr>
                        <a:t>Average</a:t>
                      </a:r>
                    </a:p>
                  </a:txBody>
                  <a:tcPr>
                    <a:solidFill>
                      <a:schemeClr val="accent2"/>
                    </a:solidFill>
                  </a:tcPr>
                </a:tc>
                <a:extLst>
                  <a:ext uri="{0D108BD9-81ED-4DB2-BD59-A6C34878D82A}">
                    <a16:rowId xmlns:a16="http://schemas.microsoft.com/office/drawing/2014/main" xmlns="" val="961551096"/>
                  </a:ext>
                </a:extLst>
              </a:tr>
              <a:tr h="370840">
                <a:tc>
                  <a:txBody>
                    <a:bodyPr/>
                    <a:lstStyle/>
                    <a:p>
                      <a:r>
                        <a:rPr lang="en-US" sz="2400" b="1" dirty="0">
                          <a:latin typeface="+mn-lt"/>
                        </a:rPr>
                        <a:t>Elementary</a:t>
                      </a:r>
                    </a:p>
                  </a:txBody>
                  <a:tcPr/>
                </a:tc>
                <a:tc>
                  <a:txBody>
                    <a:bodyPr/>
                    <a:lstStyle/>
                    <a:p>
                      <a:pPr algn="ctr"/>
                      <a:r>
                        <a:rPr lang="en-US" sz="2400" b="1" dirty="0">
                          <a:latin typeface="+mn-lt"/>
                        </a:rPr>
                        <a:t>184,215</a:t>
                      </a:r>
                    </a:p>
                  </a:txBody>
                  <a:tcPr>
                    <a:solidFill>
                      <a:schemeClr val="accent2">
                        <a:lumMod val="20000"/>
                        <a:lumOff val="80000"/>
                      </a:schemeClr>
                    </a:solidFill>
                  </a:tcPr>
                </a:tc>
                <a:tc>
                  <a:txBody>
                    <a:bodyPr/>
                    <a:lstStyle/>
                    <a:p>
                      <a:pPr algn="ctr"/>
                      <a:r>
                        <a:rPr lang="en-US" sz="2400" b="1" dirty="0">
                          <a:solidFill>
                            <a:schemeClr val="bg1"/>
                          </a:solidFill>
                          <a:latin typeface="+mn-lt"/>
                        </a:rPr>
                        <a:t>112,435</a:t>
                      </a:r>
                    </a:p>
                  </a:txBody>
                  <a:tcPr>
                    <a:solidFill>
                      <a:schemeClr val="accent2"/>
                    </a:solidFill>
                  </a:tcPr>
                </a:tc>
                <a:tc>
                  <a:txBody>
                    <a:bodyPr/>
                    <a:lstStyle/>
                    <a:p>
                      <a:pPr algn="ctr"/>
                      <a:r>
                        <a:rPr lang="en-US" sz="2400" b="1" dirty="0">
                          <a:latin typeface="+mn-lt"/>
                        </a:rPr>
                        <a:t>120,601</a:t>
                      </a:r>
                    </a:p>
                  </a:txBody>
                  <a:tcPr>
                    <a:solidFill>
                      <a:schemeClr val="accent2">
                        <a:lumMod val="20000"/>
                        <a:lumOff val="80000"/>
                      </a:schemeClr>
                    </a:solidFill>
                  </a:tcPr>
                </a:tc>
                <a:tc>
                  <a:txBody>
                    <a:bodyPr/>
                    <a:lstStyle/>
                    <a:p>
                      <a:pPr algn="ctr"/>
                      <a:r>
                        <a:rPr lang="en-US" sz="2400" b="1" dirty="0">
                          <a:solidFill>
                            <a:schemeClr val="bg1"/>
                          </a:solidFill>
                          <a:latin typeface="+mn-lt"/>
                        </a:rPr>
                        <a:t>68,457</a:t>
                      </a:r>
                    </a:p>
                  </a:txBody>
                  <a:tcPr>
                    <a:solidFill>
                      <a:schemeClr val="accent2"/>
                    </a:solidFill>
                  </a:tcPr>
                </a:tc>
                <a:extLst>
                  <a:ext uri="{0D108BD9-81ED-4DB2-BD59-A6C34878D82A}">
                    <a16:rowId xmlns:a16="http://schemas.microsoft.com/office/drawing/2014/main" xmlns="" val="4154593165"/>
                  </a:ext>
                </a:extLst>
              </a:tr>
              <a:tr h="370840">
                <a:tc>
                  <a:txBody>
                    <a:bodyPr/>
                    <a:lstStyle/>
                    <a:p>
                      <a:r>
                        <a:rPr lang="en-US" sz="2400" b="1" dirty="0">
                          <a:latin typeface="+mn-lt"/>
                        </a:rPr>
                        <a:t>Middle School</a:t>
                      </a:r>
                    </a:p>
                  </a:txBody>
                  <a:tcPr/>
                </a:tc>
                <a:tc>
                  <a:txBody>
                    <a:bodyPr/>
                    <a:lstStyle/>
                    <a:p>
                      <a:pPr algn="ctr"/>
                      <a:r>
                        <a:rPr lang="en-US" sz="2400" b="1" dirty="0">
                          <a:latin typeface="+mn-lt"/>
                        </a:rPr>
                        <a:t>183,771</a:t>
                      </a:r>
                    </a:p>
                  </a:txBody>
                  <a:tcPr>
                    <a:solidFill>
                      <a:schemeClr val="accent2">
                        <a:lumMod val="20000"/>
                        <a:lumOff val="80000"/>
                      </a:schemeClr>
                    </a:solidFill>
                  </a:tcPr>
                </a:tc>
                <a:tc>
                  <a:txBody>
                    <a:bodyPr/>
                    <a:lstStyle/>
                    <a:p>
                      <a:pPr algn="ctr"/>
                      <a:r>
                        <a:rPr lang="en-US" sz="2400" b="1" dirty="0">
                          <a:solidFill>
                            <a:schemeClr val="bg1"/>
                          </a:solidFill>
                          <a:latin typeface="+mn-lt"/>
                        </a:rPr>
                        <a:t>119,054</a:t>
                      </a:r>
                    </a:p>
                  </a:txBody>
                  <a:tcPr>
                    <a:solidFill>
                      <a:schemeClr val="accent2"/>
                    </a:solidFill>
                  </a:tcPr>
                </a:tc>
                <a:tc>
                  <a:txBody>
                    <a:bodyPr/>
                    <a:lstStyle/>
                    <a:p>
                      <a:pPr algn="ctr"/>
                      <a:r>
                        <a:rPr lang="en-US" sz="2400" b="1" dirty="0">
                          <a:latin typeface="+mn-lt"/>
                        </a:rPr>
                        <a:t>109,195</a:t>
                      </a:r>
                    </a:p>
                  </a:txBody>
                  <a:tcPr>
                    <a:solidFill>
                      <a:schemeClr val="accent2">
                        <a:lumMod val="20000"/>
                        <a:lumOff val="80000"/>
                      </a:schemeClr>
                    </a:solidFill>
                  </a:tcPr>
                </a:tc>
                <a:tc>
                  <a:txBody>
                    <a:bodyPr/>
                    <a:lstStyle/>
                    <a:p>
                      <a:pPr algn="ctr"/>
                      <a:r>
                        <a:rPr lang="en-US" sz="2400" b="1" dirty="0">
                          <a:solidFill>
                            <a:schemeClr val="bg1"/>
                          </a:solidFill>
                          <a:latin typeface="+mn-lt"/>
                        </a:rPr>
                        <a:t>83,627</a:t>
                      </a:r>
                    </a:p>
                  </a:txBody>
                  <a:tcPr>
                    <a:solidFill>
                      <a:schemeClr val="accent2"/>
                    </a:solidFill>
                  </a:tcPr>
                </a:tc>
                <a:extLst>
                  <a:ext uri="{0D108BD9-81ED-4DB2-BD59-A6C34878D82A}">
                    <a16:rowId xmlns:a16="http://schemas.microsoft.com/office/drawing/2014/main" xmlns="" val="2656373828"/>
                  </a:ext>
                </a:extLst>
              </a:tr>
              <a:tr h="370840">
                <a:tc>
                  <a:txBody>
                    <a:bodyPr/>
                    <a:lstStyle/>
                    <a:p>
                      <a:r>
                        <a:rPr lang="en-US" sz="2400" b="1" dirty="0">
                          <a:latin typeface="+mn-lt"/>
                        </a:rPr>
                        <a:t>High School</a:t>
                      </a:r>
                    </a:p>
                  </a:txBody>
                  <a:tcPr/>
                </a:tc>
                <a:tc>
                  <a:txBody>
                    <a:bodyPr/>
                    <a:lstStyle/>
                    <a:p>
                      <a:pPr algn="ctr"/>
                      <a:r>
                        <a:rPr lang="en-US" sz="2400" b="1" dirty="0">
                          <a:latin typeface="+mn-lt"/>
                        </a:rPr>
                        <a:t>238,007</a:t>
                      </a:r>
                    </a:p>
                  </a:txBody>
                  <a:tcPr>
                    <a:solidFill>
                      <a:schemeClr val="accent2">
                        <a:lumMod val="20000"/>
                        <a:lumOff val="80000"/>
                      </a:schemeClr>
                    </a:solidFill>
                  </a:tcPr>
                </a:tc>
                <a:tc>
                  <a:txBody>
                    <a:bodyPr/>
                    <a:lstStyle/>
                    <a:p>
                      <a:pPr algn="ctr"/>
                      <a:r>
                        <a:rPr lang="en-US" sz="2400" b="1" dirty="0">
                          <a:solidFill>
                            <a:schemeClr val="bg1"/>
                          </a:solidFill>
                          <a:latin typeface="+mn-lt"/>
                        </a:rPr>
                        <a:t>129,717</a:t>
                      </a:r>
                    </a:p>
                  </a:txBody>
                  <a:tcPr>
                    <a:solidFill>
                      <a:schemeClr val="accent2"/>
                    </a:solidFill>
                  </a:tcPr>
                </a:tc>
                <a:tc>
                  <a:txBody>
                    <a:bodyPr/>
                    <a:lstStyle/>
                    <a:p>
                      <a:pPr algn="ctr"/>
                      <a:r>
                        <a:rPr lang="en-US" sz="2400" b="1" dirty="0">
                          <a:latin typeface="+mn-lt"/>
                        </a:rPr>
                        <a:t>115,584</a:t>
                      </a:r>
                    </a:p>
                  </a:txBody>
                  <a:tcPr>
                    <a:solidFill>
                      <a:schemeClr val="accent2">
                        <a:lumMod val="20000"/>
                        <a:lumOff val="80000"/>
                      </a:schemeClr>
                    </a:solidFill>
                  </a:tcPr>
                </a:tc>
                <a:tc>
                  <a:txBody>
                    <a:bodyPr/>
                    <a:lstStyle/>
                    <a:p>
                      <a:pPr algn="ctr"/>
                      <a:r>
                        <a:rPr lang="en-US" sz="2400" b="1" dirty="0">
                          <a:solidFill>
                            <a:schemeClr val="bg1"/>
                          </a:solidFill>
                          <a:latin typeface="+mn-lt"/>
                        </a:rPr>
                        <a:t>78,099</a:t>
                      </a:r>
                    </a:p>
                  </a:txBody>
                  <a:tcPr>
                    <a:solidFill>
                      <a:schemeClr val="accent2"/>
                    </a:solidFill>
                  </a:tcPr>
                </a:tc>
                <a:extLst>
                  <a:ext uri="{0D108BD9-81ED-4DB2-BD59-A6C34878D82A}">
                    <a16:rowId xmlns:a16="http://schemas.microsoft.com/office/drawing/2014/main" xmlns="" val="3408043619"/>
                  </a:ext>
                </a:extLst>
              </a:tr>
            </a:tbl>
          </a:graphicData>
        </a:graphic>
      </p:graphicFrame>
      <p:sp>
        <p:nvSpPr>
          <p:cNvPr id="11" name="TextBox 10">
            <a:extLst>
              <a:ext uri="{FF2B5EF4-FFF2-40B4-BE49-F238E27FC236}">
                <a16:creationId xmlns:a16="http://schemas.microsoft.com/office/drawing/2014/main" xmlns="" id="{749EE991-9C84-5147-AD2B-DD31EEF58A51}"/>
              </a:ext>
            </a:extLst>
          </p:cNvPr>
          <p:cNvSpPr txBox="1"/>
          <p:nvPr/>
        </p:nvSpPr>
        <p:spPr>
          <a:xfrm>
            <a:off x="385192" y="4457777"/>
            <a:ext cx="8319479"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Georgia" panose="02040502050405020303" pitchFamily="18" charset="0"/>
              </a:rPr>
              <a:t>In every instance, rural principals are lower than urban/suburban salaries.</a:t>
            </a:r>
          </a:p>
          <a:p>
            <a:pPr marL="285750" indent="-285750">
              <a:buFont typeface="Arial" panose="020B0604020202020204" pitchFamily="34" charset="0"/>
              <a:buChar char="•"/>
            </a:pPr>
            <a:r>
              <a:rPr lang="en-US" b="1" dirty="0">
                <a:latin typeface="Georgia" panose="02040502050405020303" pitchFamily="18" charset="0"/>
              </a:rPr>
              <a:t>Gap is over $110,000 for the highest paid high school principals (U/S vs Rural).</a:t>
            </a:r>
          </a:p>
          <a:p>
            <a:pPr marL="285750" indent="-285750">
              <a:buFont typeface="Arial" panose="020B0604020202020204" pitchFamily="34" charset="0"/>
              <a:buChar char="•"/>
            </a:pPr>
            <a:r>
              <a:rPr lang="en-US" b="1" dirty="0">
                <a:latin typeface="Georgia" panose="02040502050405020303" pitchFamily="18" charset="0"/>
              </a:rPr>
              <a:t>Gap exists in average salaries (Range of Gap: $35,000 to $51,600).</a:t>
            </a:r>
          </a:p>
        </p:txBody>
      </p:sp>
    </p:spTree>
    <p:extLst>
      <p:ext uri="{BB962C8B-B14F-4D97-AF65-F5344CB8AC3E}">
        <p14:creationId xmlns:p14="http://schemas.microsoft.com/office/powerpoint/2010/main" val="257759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5A356-648C-6443-9627-158353D997E6}"/>
              </a:ext>
            </a:extLst>
          </p:cNvPr>
          <p:cNvSpPr>
            <a:spLocks noGrp="1"/>
          </p:cNvSpPr>
          <p:nvPr>
            <p:ph type="title"/>
          </p:nvPr>
        </p:nvSpPr>
        <p:spPr/>
        <p:txBody>
          <a:bodyPr/>
          <a:lstStyle/>
          <a:p>
            <a:r>
              <a:rPr lang="en-US" b="1" dirty="0"/>
              <a:t>One Solution…Grow Your Own</a:t>
            </a:r>
          </a:p>
        </p:txBody>
      </p:sp>
      <p:sp>
        <p:nvSpPr>
          <p:cNvPr id="4" name="Slide Number Placeholder 3">
            <a:extLst>
              <a:ext uri="{FF2B5EF4-FFF2-40B4-BE49-F238E27FC236}">
                <a16:creationId xmlns:a16="http://schemas.microsoft.com/office/drawing/2014/main" xmlns="" id="{66306F80-6409-C648-9F01-B1F0F363957D}"/>
              </a:ext>
            </a:extLst>
          </p:cNvPr>
          <p:cNvSpPr>
            <a:spLocks noGrp="1"/>
          </p:cNvSpPr>
          <p:nvPr>
            <p:ph type="sldNum" sz="quarter" idx="12"/>
          </p:nvPr>
        </p:nvSpPr>
        <p:spPr/>
        <p:txBody>
          <a:bodyPr/>
          <a:lstStyle/>
          <a:p>
            <a:fld id="{87EC1A45-E175-4871-824C-DBCE38251A11}" type="slidenum">
              <a:rPr lang="en-US" smtClean="0"/>
              <a:pPr/>
              <a:t>6</a:t>
            </a:fld>
            <a:endParaRPr lang="en-US" dirty="0"/>
          </a:p>
        </p:txBody>
      </p:sp>
      <p:sp>
        <p:nvSpPr>
          <p:cNvPr id="6" name="TextBox 5">
            <a:extLst>
              <a:ext uri="{FF2B5EF4-FFF2-40B4-BE49-F238E27FC236}">
                <a16:creationId xmlns:a16="http://schemas.microsoft.com/office/drawing/2014/main" xmlns="" id="{F839BB07-2726-F048-850A-9103F950B36D}"/>
              </a:ext>
            </a:extLst>
          </p:cNvPr>
          <p:cNvSpPr txBox="1"/>
          <p:nvPr/>
        </p:nvSpPr>
        <p:spPr>
          <a:xfrm>
            <a:off x="533400" y="5880178"/>
            <a:ext cx="4580100" cy="369332"/>
          </a:xfrm>
          <a:prstGeom prst="rect">
            <a:avLst/>
          </a:prstGeom>
          <a:noFill/>
        </p:spPr>
        <p:txBody>
          <a:bodyPr wrap="none" rtlCol="0">
            <a:spAutoFit/>
          </a:bodyPr>
          <a:lstStyle/>
          <a:p>
            <a:r>
              <a:rPr lang="en-US" b="1" dirty="0">
                <a:latin typeface="Georgia" panose="02040502050405020303" pitchFamily="18" charset="0"/>
              </a:rPr>
              <a:t>Source: Whitaker and Barnett (1999)</a:t>
            </a:r>
          </a:p>
        </p:txBody>
      </p:sp>
      <p:pic>
        <p:nvPicPr>
          <p:cNvPr id="10" name="Content Placeholder 9">
            <a:extLst>
              <a:ext uri="{FF2B5EF4-FFF2-40B4-BE49-F238E27FC236}">
                <a16:creationId xmlns:a16="http://schemas.microsoft.com/office/drawing/2014/main" xmlns="" id="{D698836A-BCEF-294C-A63F-7C5C4D474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66" y="1981200"/>
            <a:ext cx="9041634" cy="2173577"/>
          </a:xfrm>
        </p:spPr>
      </p:pic>
    </p:spTree>
    <p:extLst>
      <p:ext uri="{BB962C8B-B14F-4D97-AF65-F5344CB8AC3E}">
        <p14:creationId xmlns:p14="http://schemas.microsoft.com/office/powerpoint/2010/main" val="89431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3042" y="731520"/>
            <a:ext cx="8229600" cy="838200"/>
          </a:xfrm>
        </p:spPr>
        <p:txBody>
          <a:bodyPr>
            <a:normAutofit/>
          </a:bodyPr>
          <a:lstStyle/>
          <a:p>
            <a:r>
              <a:rPr lang="en-US" sz="4800" dirty="0">
                <a:latin typeface="Georgia" panose="02040502050405020303" pitchFamily="18" charset="0"/>
              </a:rPr>
              <a:t>                 </a:t>
            </a:r>
            <a:r>
              <a:rPr lang="en-US" sz="3600" b="1" dirty="0">
                <a:solidFill>
                  <a:schemeClr val="accent2"/>
                </a:solidFill>
                <a:latin typeface="Georgia" panose="02040502050405020303" pitchFamily="18" charset="0"/>
              </a:rPr>
              <a:t>Project Goals</a:t>
            </a:r>
          </a:p>
        </p:txBody>
      </p:sp>
      <p:sp>
        <p:nvSpPr>
          <p:cNvPr id="3" name="Content Placeholder 2"/>
          <p:cNvSpPr>
            <a:spLocks noGrp="1"/>
          </p:cNvSpPr>
          <p:nvPr>
            <p:ph idx="4294967295"/>
          </p:nvPr>
        </p:nvSpPr>
        <p:spPr>
          <a:xfrm>
            <a:off x="291663" y="1905000"/>
            <a:ext cx="8492358" cy="4525963"/>
          </a:xfrm>
        </p:spPr>
        <p:txBody>
          <a:bodyPr>
            <a:normAutofit lnSpcReduction="10000"/>
          </a:bodyPr>
          <a:lstStyle/>
          <a:p>
            <a:pPr lvl="0">
              <a:lnSpc>
                <a:spcPct val="100000"/>
              </a:lnSpc>
              <a:spcBef>
                <a:spcPts val="600"/>
              </a:spcBef>
            </a:pPr>
            <a:r>
              <a:rPr lang="en-US" sz="2400" b="1" dirty="0">
                <a:latin typeface="Georgia" panose="02040502050405020303" pitchFamily="18" charset="0"/>
              </a:rPr>
              <a:t>Goal 1: </a:t>
            </a:r>
            <a:r>
              <a:rPr lang="en-US" sz="2400" dirty="0">
                <a:solidFill>
                  <a:schemeClr val="accent2"/>
                </a:solidFill>
                <a:latin typeface="Georgia" panose="02040502050405020303" pitchFamily="18" charset="0"/>
              </a:rPr>
              <a:t>Prepare highly-effective school principals and assistant principals that positively impact student learning in high-need districts</a:t>
            </a:r>
          </a:p>
          <a:p>
            <a:pPr lvl="0">
              <a:lnSpc>
                <a:spcPct val="100000"/>
              </a:lnSpc>
              <a:spcBef>
                <a:spcPts val="600"/>
              </a:spcBef>
            </a:pPr>
            <a:endParaRPr lang="en-US" sz="2400" dirty="0">
              <a:solidFill>
                <a:srgbClr val="FF0000"/>
              </a:solidFill>
              <a:latin typeface="Georgia" panose="02040502050405020303" pitchFamily="18" charset="0"/>
            </a:endParaRPr>
          </a:p>
          <a:p>
            <a:pPr lvl="0">
              <a:lnSpc>
                <a:spcPct val="100000"/>
              </a:lnSpc>
              <a:spcBef>
                <a:spcPts val="600"/>
              </a:spcBef>
            </a:pPr>
            <a:r>
              <a:rPr lang="en-US" sz="2400" b="1" dirty="0">
                <a:latin typeface="Georgia" panose="02040502050405020303" pitchFamily="18" charset="0"/>
              </a:rPr>
              <a:t>Goal 2: </a:t>
            </a:r>
            <a:r>
              <a:rPr lang="en-US" sz="2400" dirty="0">
                <a:latin typeface="Georgia" panose="02040502050405020303" pitchFamily="18" charset="0"/>
              </a:rPr>
              <a:t>Develop effective </a:t>
            </a:r>
            <a:r>
              <a:rPr lang="en-US" sz="2400" dirty="0">
                <a:solidFill>
                  <a:schemeClr val="accent2"/>
                </a:solidFill>
                <a:latin typeface="Georgia" panose="02040502050405020303" pitchFamily="18" charset="0"/>
              </a:rPr>
              <a:t>partnerships </a:t>
            </a:r>
            <a:r>
              <a:rPr lang="en-US" sz="2400" dirty="0">
                <a:latin typeface="Georgia" panose="02040502050405020303" pitchFamily="18" charset="0"/>
              </a:rPr>
              <a:t>between university partners and high-need districts </a:t>
            </a:r>
            <a:r>
              <a:rPr lang="en-US" sz="2400" dirty="0">
                <a:solidFill>
                  <a:schemeClr val="accent2"/>
                </a:solidFill>
                <a:latin typeface="Georgia" panose="02040502050405020303" pitchFamily="18" charset="0"/>
              </a:rPr>
              <a:t>to build leadership capacity </a:t>
            </a:r>
            <a:r>
              <a:rPr lang="en-US" sz="2400" dirty="0">
                <a:latin typeface="Georgia" panose="02040502050405020303" pitchFamily="18" charset="0"/>
              </a:rPr>
              <a:t>in an effort to improve student outcomes.</a:t>
            </a:r>
          </a:p>
          <a:p>
            <a:pPr lvl="0">
              <a:lnSpc>
                <a:spcPct val="100000"/>
              </a:lnSpc>
              <a:spcBef>
                <a:spcPts val="600"/>
              </a:spcBef>
            </a:pPr>
            <a:endParaRPr lang="en-US" sz="2400" dirty="0">
              <a:latin typeface="Georgia" panose="02040502050405020303" pitchFamily="18" charset="0"/>
            </a:endParaRPr>
          </a:p>
          <a:p>
            <a:pPr lvl="0">
              <a:lnSpc>
                <a:spcPct val="100000"/>
              </a:lnSpc>
              <a:spcBef>
                <a:spcPts val="600"/>
              </a:spcBef>
            </a:pPr>
            <a:r>
              <a:rPr lang="en-US" sz="2400" b="1" dirty="0">
                <a:latin typeface="Georgia" panose="02040502050405020303" pitchFamily="18" charset="0"/>
              </a:rPr>
              <a:t>Goal 3: </a:t>
            </a:r>
            <a:r>
              <a:rPr lang="en-US" sz="2400" dirty="0">
                <a:solidFill>
                  <a:schemeClr val="accent2"/>
                </a:solidFill>
                <a:latin typeface="Georgia" panose="02040502050405020303" pitchFamily="18" charset="0"/>
              </a:rPr>
              <a:t>Dissemination</a:t>
            </a:r>
            <a:r>
              <a:rPr lang="en-US" sz="2400" dirty="0">
                <a:latin typeface="Georgia" panose="02040502050405020303" pitchFamily="18" charset="0"/>
              </a:rPr>
              <a:t> of IL-PART evaluation findings and emerging best practices in principal preparation and partnership development</a:t>
            </a:r>
          </a:p>
          <a:p>
            <a:endParaRPr lang="en-US" dirty="0">
              <a:latin typeface="Georgia" panose="02040502050405020303"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elhunt\AppData\Local\Microsoft\Windows\Temporary Internet Files\Content.IE5\HAJJ2HAI\targ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52400"/>
            <a:ext cx="1947042"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AE100A88-257B-0648-BB1B-79565F46AF6C}"/>
              </a:ext>
            </a:extLst>
          </p:cNvPr>
          <p:cNvSpPr>
            <a:spLocks noGrp="1"/>
          </p:cNvSpPr>
          <p:nvPr>
            <p:ph type="sldNum" sz="quarter" idx="12"/>
          </p:nvPr>
        </p:nvSpPr>
        <p:spPr/>
        <p:txBody>
          <a:bodyPr/>
          <a:lstStyle/>
          <a:p>
            <a:fld id="{87EC1A45-E175-4871-824C-DBCE38251A11}" type="slidenum">
              <a:rPr lang="en-US" smtClean="0"/>
              <a:pPr/>
              <a:t>7</a:t>
            </a:fld>
            <a:endParaRPr lang="en-US" dirty="0"/>
          </a:p>
        </p:txBody>
      </p:sp>
    </p:spTree>
    <p:extLst>
      <p:ext uri="{BB962C8B-B14F-4D97-AF65-F5344CB8AC3E}">
        <p14:creationId xmlns:p14="http://schemas.microsoft.com/office/powerpoint/2010/main" val="191720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nvSpPr>
        <p:spPr bwMode="gray">
          <a:xfrm>
            <a:off x="1752600" y="0"/>
            <a:ext cx="5634020" cy="39299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lgn="ctr"/>
            <a:r>
              <a:rPr lang="en-US" sz="3000" b="1" dirty="0">
                <a:solidFill>
                  <a:schemeClr val="accent2"/>
                </a:solidFill>
                <a:latin typeface="Georgia" panose="02040502050405020303" pitchFamily="18" charset="0"/>
              </a:rPr>
              <a:t>IL-PART Theory of Action</a:t>
            </a:r>
          </a:p>
        </p:txBody>
      </p:sp>
      <p:grpSp>
        <p:nvGrpSpPr>
          <p:cNvPr id="6" name="Group 5"/>
          <p:cNvGrpSpPr>
            <a:grpSpLocks/>
          </p:cNvGrpSpPr>
          <p:nvPr/>
        </p:nvGrpSpPr>
        <p:grpSpPr bwMode="auto">
          <a:xfrm>
            <a:off x="153582" y="545457"/>
            <a:ext cx="8839199" cy="4712343"/>
            <a:chOff x="0" y="0"/>
            <a:chExt cx="77253" cy="48793"/>
          </a:xfrm>
        </p:grpSpPr>
        <p:sp>
          <p:nvSpPr>
            <p:cNvPr id="7" name="Rectangle 6"/>
            <p:cNvSpPr>
              <a:spLocks noChangeArrowheads="1"/>
            </p:cNvSpPr>
            <p:nvPr/>
          </p:nvSpPr>
          <p:spPr bwMode="auto">
            <a:xfrm>
              <a:off x="57357" y="1662"/>
              <a:ext cx="19806" cy="7112"/>
            </a:xfrm>
            <a:prstGeom prst="rect">
              <a:avLst/>
            </a:prstGeom>
            <a:solidFill>
              <a:schemeClr val="lt1">
                <a:lumMod val="100000"/>
                <a:lumOff val="0"/>
              </a:schemeClr>
            </a:solidFill>
            <a:ln w="25400">
              <a:solidFill>
                <a:schemeClr val="accent3">
                  <a:lumMod val="10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Schools Demonstrate Positive Change(s) via Working Conditions and Student Growth Gains </a:t>
              </a:r>
              <a:r>
                <a:rPr lang="en-US" sz="10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000" i="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outcome)</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8" name="Rectangle 7"/>
            <p:cNvSpPr>
              <a:spLocks noChangeArrowheads="1"/>
            </p:cNvSpPr>
            <p:nvPr/>
          </p:nvSpPr>
          <p:spPr bwMode="auto">
            <a:xfrm>
              <a:off x="23631" y="5343"/>
              <a:ext cx="22937" cy="2623"/>
            </a:xfrm>
            <a:prstGeom prst="rect">
              <a:avLst/>
            </a:prstGeom>
            <a:solidFill>
              <a:schemeClr val="lt1">
                <a:lumMod val="100000"/>
                <a:lumOff val="0"/>
              </a:schemeClr>
            </a:solidFill>
            <a:ln w="25400">
              <a:solidFill>
                <a:schemeClr val="accent2">
                  <a:lumMod val="10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Partnership Advisory Committee</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9" name="Rectangle 8"/>
            <p:cNvSpPr>
              <a:spLocks noChangeArrowheads="1"/>
            </p:cNvSpPr>
            <p:nvPr/>
          </p:nvSpPr>
          <p:spPr bwMode="auto">
            <a:xfrm>
              <a:off x="16438" y="18222"/>
              <a:ext cx="12357" cy="7023"/>
            </a:xfrm>
            <a:prstGeom prst="rect">
              <a:avLst/>
            </a:prstGeom>
            <a:solidFill>
              <a:schemeClr val="lt1">
                <a:lumMod val="100000"/>
                <a:lumOff val="0"/>
              </a:schemeClr>
            </a:solidFill>
            <a:ln w="25400">
              <a:solidFill>
                <a:schemeClr val="accent4">
                  <a:lumMod val="10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School-Based Learning Experiences (Internships)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0" name="Rectangle 9"/>
            <p:cNvSpPr>
              <a:spLocks noChangeArrowheads="1"/>
            </p:cNvSpPr>
            <p:nvPr/>
          </p:nvSpPr>
          <p:spPr bwMode="auto">
            <a:xfrm>
              <a:off x="23394" y="10212"/>
              <a:ext cx="22942" cy="3048"/>
            </a:xfrm>
            <a:prstGeom prst="rect">
              <a:avLst/>
            </a:prstGeom>
            <a:solidFill>
              <a:schemeClr val="lt1">
                <a:lumMod val="100000"/>
                <a:lumOff val="0"/>
              </a:schemeClr>
            </a:solidFill>
            <a:ln w="25400">
              <a:solidFill>
                <a:schemeClr val="accent2">
                  <a:lumMod val="10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University-–District Partnerships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1" name="Rectangle 10"/>
            <p:cNvSpPr>
              <a:spLocks noChangeArrowheads="1"/>
            </p:cNvSpPr>
            <p:nvPr/>
          </p:nvSpPr>
          <p:spPr bwMode="auto">
            <a:xfrm>
              <a:off x="2033" y="18247"/>
              <a:ext cx="10922" cy="6439"/>
            </a:xfrm>
            <a:prstGeom prst="rect">
              <a:avLst/>
            </a:prstGeom>
            <a:solidFill>
              <a:schemeClr val="lt1">
                <a:lumMod val="100000"/>
                <a:lumOff val="0"/>
              </a:schemeClr>
            </a:solidFill>
            <a:ln w="25400">
              <a:solidFill>
                <a:schemeClr val="accent4">
                  <a:lumMod val="10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Selection of High-Potential Candidates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2" name="Rectangle 11"/>
            <p:cNvSpPr>
              <a:spLocks noChangeArrowheads="1"/>
            </p:cNvSpPr>
            <p:nvPr/>
          </p:nvSpPr>
          <p:spPr bwMode="auto">
            <a:xfrm>
              <a:off x="57441" y="17456"/>
              <a:ext cx="19812" cy="4394"/>
            </a:xfrm>
            <a:prstGeom prst="rect">
              <a:avLst/>
            </a:prstGeom>
            <a:solidFill>
              <a:schemeClr val="lt1">
                <a:lumMod val="100000"/>
                <a:lumOff val="0"/>
              </a:schemeClr>
            </a:solidFill>
            <a:ln w="25400">
              <a:solidFill>
                <a:schemeClr val="accent3">
                  <a:lumMod val="10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Principals and APs Placed in High-Need Schools </a:t>
              </a:r>
              <a:r>
                <a:rPr lang="en-US" sz="1000" i="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(outcome)</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3" name="Rectangle 12"/>
            <p:cNvSpPr>
              <a:spLocks noChangeArrowheads="1"/>
            </p:cNvSpPr>
            <p:nvPr/>
          </p:nvSpPr>
          <p:spPr bwMode="auto">
            <a:xfrm>
              <a:off x="57357" y="11281"/>
              <a:ext cx="19806" cy="4147"/>
            </a:xfrm>
            <a:prstGeom prst="rect">
              <a:avLst/>
            </a:prstGeom>
            <a:solidFill>
              <a:schemeClr val="lt1">
                <a:lumMod val="100000"/>
                <a:lumOff val="0"/>
              </a:schemeClr>
            </a:solidFill>
            <a:ln w="25400">
              <a:solidFill>
                <a:schemeClr val="accent3">
                  <a:lumMod val="10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Principal and APs* Retained for at Least 2 Years </a:t>
              </a:r>
              <a:r>
                <a:rPr lang="en-US" sz="1000" i="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(outcome)</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4" name="Rectangle 13"/>
            <p:cNvSpPr>
              <a:spLocks noChangeArrowheads="1"/>
            </p:cNvSpPr>
            <p:nvPr/>
          </p:nvSpPr>
          <p:spPr bwMode="auto">
            <a:xfrm>
              <a:off x="30955" y="18222"/>
              <a:ext cx="12021" cy="4737"/>
            </a:xfrm>
            <a:prstGeom prst="rect">
              <a:avLst/>
            </a:prstGeom>
            <a:solidFill>
              <a:schemeClr val="lt1">
                <a:lumMod val="100000"/>
                <a:lumOff val="0"/>
              </a:schemeClr>
            </a:solidFill>
            <a:ln w="25400">
              <a:solidFill>
                <a:schemeClr val="accent4">
                  <a:lumMod val="10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Performance-Based Assessments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5" name="Rectangle 14"/>
            <p:cNvSpPr>
              <a:spLocks noChangeArrowheads="1"/>
            </p:cNvSpPr>
            <p:nvPr/>
          </p:nvSpPr>
          <p:spPr bwMode="auto">
            <a:xfrm>
              <a:off x="44754" y="18489"/>
              <a:ext cx="11004" cy="5499"/>
            </a:xfrm>
            <a:prstGeom prst="rect">
              <a:avLst/>
            </a:prstGeom>
            <a:solidFill>
              <a:schemeClr val="lt1">
                <a:lumMod val="100000"/>
                <a:lumOff val="0"/>
              </a:schemeClr>
            </a:solidFill>
            <a:ln w="25400">
              <a:solidFill>
                <a:schemeClr val="accent4">
                  <a:lumMod val="10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Principal Certification Earned**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6" name="Rectangle 15"/>
            <p:cNvSpPr>
              <a:spLocks noChangeArrowheads="1"/>
            </p:cNvSpPr>
            <p:nvPr/>
          </p:nvSpPr>
          <p:spPr bwMode="auto">
            <a:xfrm>
              <a:off x="57441" y="23729"/>
              <a:ext cx="19812" cy="7112"/>
            </a:xfrm>
            <a:prstGeom prst="rect">
              <a:avLst/>
            </a:prstGeom>
            <a:solidFill>
              <a:schemeClr val="lt1">
                <a:lumMod val="100000"/>
                <a:lumOff val="0"/>
              </a:schemeClr>
            </a:solidFill>
            <a:ln w="25400">
              <a:solidFill>
                <a:schemeClr val="accent3">
                  <a:lumMod val="10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Pool of Highly Effective Principals and APs for High-Need Schools in the State or Region</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7" name="Rounded Rectangle 16"/>
            <p:cNvSpPr>
              <a:spLocks noChangeArrowheads="1"/>
            </p:cNvSpPr>
            <p:nvPr/>
          </p:nvSpPr>
          <p:spPr bwMode="auto">
            <a:xfrm>
              <a:off x="1712" y="27219"/>
              <a:ext cx="15405" cy="19387"/>
            </a:xfrm>
            <a:prstGeom prst="roundRect">
              <a:avLst>
                <a:gd name="adj" fmla="val 16667"/>
              </a:avLst>
            </a:prstGeom>
            <a:solidFill>
              <a:schemeClr val="lt1">
                <a:lumMod val="100000"/>
                <a:lumOff val="0"/>
              </a:schemeClr>
            </a:solidFill>
            <a:ln w="25400">
              <a:solidFill>
                <a:schemeClr val="accent1">
                  <a:lumMod val="100000"/>
                  <a:lumOff val="0"/>
                </a:schemeClr>
              </a:solidFill>
              <a:round/>
              <a:headEnd/>
              <a:tailEnd/>
            </a:ln>
          </p:spPr>
          <p:txBody>
            <a:bodyPr rot="0" vert="horz" wrap="square" lIns="91440" tIns="45720" rIns="91440" bIns="45720" anchor="ctr" anchorCtr="0" upright="1">
              <a:noAutofit/>
            </a:bodyPr>
            <a:lstStyle/>
            <a:p>
              <a:pPr marL="228600" marR="0" indent="-228600">
                <a:spcBef>
                  <a:spcPts val="0"/>
                </a:spcBef>
                <a:spcAft>
                  <a:spcPts val="0"/>
                </a:spcAft>
              </a:pPr>
              <a:r>
                <a:rPr lang="en-US" sz="1000" dirty="0">
                  <a:effectLst/>
                  <a:latin typeface="Times New Roman" panose="02020603050405020304" pitchFamily="18" charset="0"/>
                  <a:ea typeface="Times New Roman" panose="02020603050405020304" pitchFamily="18" charset="0"/>
                </a:rPr>
                <a:t>Extensive teaching experience</a:t>
              </a:r>
              <a:endParaRPr lang="en-US" sz="12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sz="1000" dirty="0">
                  <a:effectLst/>
                  <a:latin typeface="Times New Roman" panose="02020603050405020304" pitchFamily="18" charset="0"/>
                  <a:ea typeface="Times New Roman" panose="02020603050405020304" pitchFamily="18" charset="0"/>
                </a:rPr>
                <a:t>Knowledge and Skills</a:t>
              </a:r>
              <a:endParaRPr lang="en-US" sz="12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sz="1000" dirty="0">
                  <a:effectLst/>
                  <a:latin typeface="Times New Roman" panose="02020603050405020304" pitchFamily="18" charset="0"/>
                  <a:ea typeface="Times New Roman" panose="02020603050405020304" pitchFamily="18" charset="0"/>
                </a:rPr>
                <a:t>Portfolio of accomplishments (including evidence of student growth and leadership</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a:t>
              </a:r>
            </a:p>
          </p:txBody>
        </p:sp>
        <p:sp>
          <p:nvSpPr>
            <p:cNvPr id="18" name="Rounded Rectangle 17"/>
            <p:cNvSpPr>
              <a:spLocks noChangeArrowheads="1"/>
            </p:cNvSpPr>
            <p:nvPr/>
          </p:nvSpPr>
          <p:spPr bwMode="auto">
            <a:xfrm>
              <a:off x="19787" y="26972"/>
              <a:ext cx="12783" cy="19386"/>
            </a:xfrm>
            <a:prstGeom prst="roundRect">
              <a:avLst>
                <a:gd name="adj" fmla="val 16667"/>
              </a:avLst>
            </a:prstGeom>
            <a:solidFill>
              <a:schemeClr val="lt1">
                <a:lumMod val="100000"/>
                <a:lumOff val="0"/>
              </a:schemeClr>
            </a:solidFill>
            <a:ln w="25400">
              <a:solidFill>
                <a:schemeClr val="accent1">
                  <a:lumMod val="100000"/>
                  <a:lumOff val="0"/>
                </a:schemeClr>
              </a:solidFill>
              <a:round/>
              <a:headEnd/>
              <a:tailEnd/>
            </a:ln>
          </p:spPr>
          <p:txBody>
            <a:bodyPr rot="0" vert="horz" wrap="square" lIns="91440" tIns="45720" rIns="91440" bIns="45720" anchor="ctr" anchorCtr="0" upright="1">
              <a:noAutofit/>
            </a:bodyPr>
            <a:lstStyle/>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Training for faculty supervisors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Training for district mentors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Network and development opportunities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Data sharing and analysis</a:t>
              </a:r>
              <a:endParaRPr lang="en-US" sz="1200" dirty="0">
                <a:effectLst/>
                <a:latin typeface="Times New Roman" panose="02020603050405020304" pitchFamily="18" charset="0"/>
                <a:ea typeface="Times New Roman" panose="02020603050405020304" pitchFamily="18" charset="0"/>
              </a:endParaRPr>
            </a:p>
          </p:txBody>
        </p:sp>
        <p:sp>
          <p:nvSpPr>
            <p:cNvPr id="19" name="Rounded Rectangle 18"/>
            <p:cNvSpPr>
              <a:spLocks noChangeArrowheads="1"/>
            </p:cNvSpPr>
            <p:nvPr/>
          </p:nvSpPr>
          <p:spPr bwMode="auto">
            <a:xfrm>
              <a:off x="33735" y="25270"/>
              <a:ext cx="15051" cy="16208"/>
            </a:xfrm>
            <a:prstGeom prst="roundRect">
              <a:avLst>
                <a:gd name="adj" fmla="val 16667"/>
              </a:avLst>
            </a:prstGeom>
            <a:solidFill>
              <a:schemeClr val="lt1">
                <a:lumMod val="100000"/>
                <a:lumOff val="0"/>
              </a:schemeClr>
            </a:solidFill>
            <a:ln w="25400">
              <a:solidFill>
                <a:schemeClr val="accent1">
                  <a:lumMod val="100000"/>
                  <a:lumOff val="0"/>
                </a:schemeClr>
              </a:solidFill>
              <a:round/>
              <a:headEnd/>
              <a:tailEnd/>
            </a:ln>
          </p:spPr>
          <p:txBody>
            <a:bodyPr rot="0" vert="horz" wrap="square" lIns="91440" tIns="45720" rIns="91440" bIns="45720" anchor="ctr" anchorCtr="0" upright="1">
              <a:noAutofit/>
            </a:bodyPr>
            <a:lstStyle/>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Alignment of assessments with district principal evaluation system</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Assessments used to match potential principals with high-need schools</a:t>
              </a:r>
              <a:endParaRPr lang="en-US" sz="1200" dirty="0">
                <a:effectLst/>
                <a:latin typeface="Times New Roman" panose="02020603050405020304" pitchFamily="18" charset="0"/>
                <a:ea typeface="Times New Roman" panose="02020603050405020304" pitchFamily="18" charset="0"/>
              </a:endParaRPr>
            </a:p>
          </p:txBody>
        </p:sp>
        <p:cxnSp>
          <p:nvCxnSpPr>
            <p:cNvPr id="20" name="Straight Arrow Connector 19"/>
            <p:cNvCxnSpPr>
              <a:cxnSpLocks noChangeShapeType="1"/>
            </p:cNvCxnSpPr>
            <p:nvPr/>
          </p:nvCxnSpPr>
          <p:spPr bwMode="auto">
            <a:xfrm>
              <a:off x="34200" y="8193"/>
              <a:ext cx="0" cy="2115"/>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34319" y="13537"/>
              <a:ext cx="0" cy="1861"/>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12703" y="20236"/>
              <a:ext cx="3678" cy="83"/>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28795" y="20319"/>
              <a:ext cx="1607" cy="82"/>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42976" y="19924"/>
              <a:ext cx="1778" cy="0"/>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p:nvPr/>
          </p:nvCxnSpPr>
          <p:spPr bwMode="auto">
            <a:xfrm>
              <a:off x="51657" y="23971"/>
              <a:ext cx="0" cy="3966"/>
            </a:xfrm>
            <a:prstGeom prst="line">
              <a:avLst/>
            </a:prstGeom>
            <a:noFill/>
            <a:ln w="25400">
              <a:solidFill>
                <a:schemeClr val="dk1">
                  <a:lumMod val="100000"/>
                  <a:lumOff val="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51657" y="27937"/>
              <a:ext cx="5671" cy="0"/>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V="1">
              <a:off x="65433" y="21850"/>
              <a:ext cx="0" cy="2121"/>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flipV="1">
              <a:off x="65433" y="15319"/>
              <a:ext cx="0" cy="2108"/>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V="1">
              <a:off x="65433" y="8668"/>
              <a:ext cx="0" cy="2534"/>
            </a:xfrm>
            <a:prstGeom prst="straightConnector1">
              <a:avLst/>
            </a:prstGeom>
            <a:noFill/>
            <a:ln w="25400">
              <a:solidFill>
                <a:schemeClr val="dk1">
                  <a:lumMod val="100000"/>
                  <a:lumOff val="0"/>
                </a:schemeClr>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a:off x="41887" y="41478"/>
              <a:ext cx="0" cy="6837"/>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25328" y="46606"/>
              <a:ext cx="0" cy="2184"/>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H="1" flipV="1">
              <a:off x="64137" y="30900"/>
              <a:ext cx="119" cy="17683"/>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a:off x="25328" y="48784"/>
              <a:ext cx="38928" cy="9"/>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a:off x="38711" y="22534"/>
              <a:ext cx="0" cy="2711"/>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a:off x="24572" y="25270"/>
              <a:ext cx="0" cy="1949"/>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a:off x="9204" y="24686"/>
              <a:ext cx="0" cy="2533"/>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flipH="1">
              <a:off x="0" y="1662"/>
              <a:ext cx="23615" cy="0"/>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flipH="1">
              <a:off x="0" y="7006"/>
              <a:ext cx="23368" cy="0"/>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a:off x="203" y="1662"/>
              <a:ext cx="0" cy="47122"/>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a:off x="8550" y="46606"/>
              <a:ext cx="0" cy="1709"/>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41" name="Rectangle 40"/>
            <p:cNvSpPr>
              <a:spLocks noChangeArrowheads="1"/>
            </p:cNvSpPr>
            <p:nvPr/>
          </p:nvSpPr>
          <p:spPr bwMode="auto">
            <a:xfrm>
              <a:off x="23513" y="0"/>
              <a:ext cx="22853" cy="4064"/>
            </a:xfrm>
            <a:prstGeom prst="rect">
              <a:avLst/>
            </a:prstGeom>
            <a:solidFill>
              <a:schemeClr val="lt1">
                <a:lumMod val="100000"/>
                <a:lumOff val="0"/>
              </a:schemeClr>
            </a:solidFill>
            <a:ln w="25400">
              <a:solidFill>
                <a:schemeClr val="accent6">
                  <a:lumMod val="10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Illinois State Legislation on Principal Preparation</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cxnSp>
          <p:nvCxnSpPr>
            <p:cNvPr id="42" name="Straight Arrow Connector 41"/>
            <p:cNvCxnSpPr>
              <a:cxnSpLocks noChangeShapeType="1"/>
            </p:cNvCxnSpPr>
            <p:nvPr/>
          </p:nvCxnSpPr>
          <p:spPr bwMode="auto">
            <a:xfrm flipH="1">
              <a:off x="0" y="11519"/>
              <a:ext cx="23368" cy="0"/>
            </a:xfrm>
            <a:prstGeom prst="straightConnector1">
              <a:avLst/>
            </a:prstGeom>
            <a:noFill/>
            <a:ln w="12700">
              <a:solidFill>
                <a:srgbClr val="EFB013"/>
              </a:solidFill>
              <a:round/>
              <a:headEnd/>
              <a:tailEnd type="arrow" w="med" len="med"/>
            </a:ln>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H="1">
              <a:off x="46551" y="11519"/>
              <a:ext cx="3054" cy="0"/>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44" name="Straight Arrow Connector 43"/>
            <p:cNvCxnSpPr>
              <a:cxnSpLocks noChangeShapeType="1"/>
            </p:cNvCxnSpPr>
            <p:nvPr/>
          </p:nvCxnSpPr>
          <p:spPr bwMode="auto">
            <a:xfrm flipH="1">
              <a:off x="46670" y="6531"/>
              <a:ext cx="2963" cy="0"/>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46670" y="1662"/>
              <a:ext cx="3048" cy="0"/>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a:off x="49638" y="1662"/>
              <a:ext cx="0" cy="10322"/>
            </a:xfrm>
            <a:prstGeom prst="straightConnector1">
              <a:avLst/>
            </a:prstGeom>
            <a:noFill/>
            <a:ln w="12700">
              <a:solidFill>
                <a:schemeClr val="accent5">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3" name="Rectangle 2"/>
          <p:cNvSpPr/>
          <p:nvPr/>
        </p:nvSpPr>
        <p:spPr>
          <a:xfrm>
            <a:off x="2364" y="5323198"/>
            <a:ext cx="9141636" cy="1046440"/>
          </a:xfrm>
          <a:prstGeom prst="rect">
            <a:avLst/>
          </a:prstGeom>
        </p:spPr>
        <p:txBody>
          <a:bodyPr wrap="square">
            <a:spAutoFit/>
          </a:bodyPr>
          <a:lstStyle/>
          <a:p>
            <a:r>
              <a:rPr lang="en-US" sz="1100" i="1" dirty="0">
                <a:latin typeface="Times New Roman" panose="02020603050405020304" pitchFamily="18" charset="0"/>
                <a:ea typeface="MS Mincho" panose="02020609040205080304" pitchFamily="49" charset="-128"/>
              </a:rPr>
              <a:t>Note: </a:t>
            </a:r>
            <a:r>
              <a:rPr lang="en-US" sz="1100" dirty="0">
                <a:latin typeface="Times New Roman" panose="02020603050405020304" pitchFamily="18" charset="0"/>
                <a:ea typeface="MS Mincho" panose="02020609040205080304" pitchFamily="49" charset="-128"/>
              </a:rPr>
              <a:t>Orange lines represent the influence or introduction of state or local policies and organizational requirements. Black lines show the route of impact of the participating stakeholders or the anticipated outcomes of the larger IL-PART project. Light blue lines indicate the set of activities that are jointly administered by the university-district partnerships. * AP = assistant principals. ** Principal certification is done jointly by ISBE and the respective university or college: (1) the college or university recommends an individual for certification to IBSE upon successful completion of principal preparation coursework and requirements, (2) ISBE administers a certification exam to the individual, and (3) upon passing the individual is awarded the new Principal Endorsement. </a:t>
            </a:r>
            <a:r>
              <a:rPr lang="en-US" dirty="0">
                <a:latin typeface="Times New Roman" panose="02020603050405020304" pitchFamily="18" charset="0"/>
                <a:ea typeface="MS Mincho" panose="02020609040205080304" pitchFamily="49" charset="-128"/>
              </a:rPr>
              <a:t>	</a:t>
            </a:r>
            <a:endParaRPr lang="en-US" dirty="0"/>
          </a:p>
        </p:txBody>
      </p:sp>
      <p:sp>
        <p:nvSpPr>
          <p:cNvPr id="2" name="Slide Number Placeholder 1">
            <a:extLst>
              <a:ext uri="{FF2B5EF4-FFF2-40B4-BE49-F238E27FC236}">
                <a16:creationId xmlns:a16="http://schemas.microsoft.com/office/drawing/2014/main" xmlns="" id="{B8C72677-396C-F242-B5C8-EC70BBBAAD4E}"/>
              </a:ext>
            </a:extLst>
          </p:cNvPr>
          <p:cNvSpPr>
            <a:spLocks noGrp="1"/>
          </p:cNvSpPr>
          <p:nvPr>
            <p:ph type="sldNum" sz="quarter" idx="12"/>
          </p:nvPr>
        </p:nvSpPr>
        <p:spPr/>
        <p:txBody>
          <a:bodyPr/>
          <a:lstStyle/>
          <a:p>
            <a:fld id="{87EC1A45-E175-4871-824C-DBCE38251A11}" type="slidenum">
              <a:rPr lang="en-US" smtClean="0"/>
              <a:pPr/>
              <a:t>8</a:t>
            </a:fld>
            <a:endParaRPr lang="en-US" dirty="0"/>
          </a:p>
        </p:txBody>
      </p:sp>
    </p:spTree>
    <p:extLst>
      <p:ext uri="{BB962C8B-B14F-4D97-AF65-F5344CB8AC3E}">
        <p14:creationId xmlns:p14="http://schemas.microsoft.com/office/powerpoint/2010/main" val="342350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7067"/>
            <a:ext cx="8229600" cy="868362"/>
          </a:xfrm>
        </p:spPr>
        <p:txBody>
          <a:bodyPr>
            <a:noAutofit/>
          </a:bodyPr>
          <a:lstStyle/>
          <a:p>
            <a:pPr algn="ctr"/>
            <a:r>
              <a:rPr lang="en-US" sz="3200" b="1" dirty="0">
                <a:solidFill>
                  <a:schemeClr val="accent2"/>
                </a:solidFill>
                <a:latin typeface="Georgia" panose="02040502050405020303" pitchFamily="18" charset="0"/>
              </a:rPr>
              <a:t/>
            </a:r>
            <a:br>
              <a:rPr lang="en-US" sz="3200" b="1" dirty="0">
                <a:solidFill>
                  <a:schemeClr val="accent2"/>
                </a:solidFill>
                <a:latin typeface="Georgia" panose="02040502050405020303" pitchFamily="18" charset="0"/>
              </a:rPr>
            </a:br>
            <a:r>
              <a:rPr lang="en-US" sz="3200" b="1" dirty="0">
                <a:solidFill>
                  <a:schemeClr val="accent2"/>
                </a:solidFill>
                <a:latin typeface="Georgia" panose="02040502050405020303" pitchFamily="18" charset="0"/>
              </a:rPr>
              <a:t>Partners and Partnerships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767862" y="1105429"/>
            <a:ext cx="7696200" cy="5105401"/>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237067"/>
            <a:ext cx="1447799" cy="78501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xmlns="" id="{83BC92CC-D5B7-5F4F-B3BD-5C05A7F7AD99}"/>
              </a:ext>
            </a:extLst>
          </p:cNvPr>
          <p:cNvSpPr/>
          <p:nvPr/>
        </p:nvSpPr>
        <p:spPr>
          <a:xfrm>
            <a:off x="1752600" y="3962400"/>
            <a:ext cx="5943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xmlns="" id="{CBB77249-899D-A741-9761-6FC0F979A9F5}"/>
              </a:ext>
            </a:extLst>
          </p:cNvPr>
          <p:cNvSpPr>
            <a:spLocks noGrp="1"/>
          </p:cNvSpPr>
          <p:nvPr>
            <p:ph type="sldNum" sz="quarter" idx="12"/>
          </p:nvPr>
        </p:nvSpPr>
        <p:spPr/>
        <p:txBody>
          <a:bodyPr/>
          <a:lstStyle/>
          <a:p>
            <a:fld id="{87EC1A45-E175-4871-824C-DBCE38251A11}" type="slidenum">
              <a:rPr lang="en-US" smtClean="0"/>
              <a:pPr/>
              <a:t>9</a:t>
            </a:fld>
            <a:endParaRPr lang="en-US" dirty="0"/>
          </a:p>
        </p:txBody>
      </p:sp>
    </p:spTree>
    <p:extLst>
      <p:ext uri="{BB962C8B-B14F-4D97-AF65-F5344CB8AC3E}">
        <p14:creationId xmlns:p14="http://schemas.microsoft.com/office/powerpoint/2010/main" val="1484760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4&quot;&gt;&lt;property id=&quot;20148&quot; value=&quot;5&quot;/&gt;&lt;property id=&quot;20300&quot; value=&quot;Slide 2 - &amp;quot;Partners and Partnerships&amp;quot;&quot;/&gt;&lt;property id=&quot;20307&quot; value=&quot;268&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 - &amp;quot;Impact on Preparation Programs&amp;quot;&quot;/&gt;&lt;property id=&quot;20307&quot; value=&quot;275&quot;/&gt;&lt;/object&gt;&lt;object type=&quot;3&quot; unique_id=&quot;10007&quot;&gt;&lt;property id=&quot;20148&quot; value=&quot;5&quot;/&gt;&lt;property id=&quot;20300&quot; value=&quot;Slide 5 - &amp;quot;&amp;#x0D;&amp;#x0A;&amp;#x0D;&amp;#x0A;&amp;#x0D;&amp;#x0A;&amp;#x0D;&amp;#x0A;Impact on Partner Districts&amp;quot;&quot;/&gt;&lt;property id=&quot;20307&quot; value=&quot;276&quot;/&gt;&lt;/object&gt;&lt;object type=&quot;3&quot; unique_id=&quot;10008&quot;&gt;&lt;property id=&quot;20148&quot; value=&quot;5&quot;/&gt;&lt;property id=&quot;20300&quot; value=&quot;Slide 6 - &amp;quot;&amp;#x0D;&amp;#x0A;&amp;#x0D;&amp;#x0A;&amp;#x0D;&amp;#x0A;&amp;#x0D;&amp;#x0A;&amp;#x0D;&amp;#x0A;&amp;#x0D;&amp;#x0A;Illinois’ New State Requirements&amp;quot;&quot;/&gt;&lt;property id=&quot;20307&quot; value=&quot;282&quot;/&gt;&lt;/object&gt;&lt;object type=&quot;3&quot; unique_id=&quot;10009&quot;&gt;&lt;property id=&quot;20148&quot; value=&quot;5&quot;/&gt;&lt;property id=&quot;20300&quot; value=&quot;Slide 7 - &amp;quot;Full Time Internship Model&amp;#x0D;&amp;#x0A;&amp;quot;&quot;/&gt;&lt;property id=&quot;20307&quot; value=&quot;283&quot;/&gt;&lt;/object&gt;&lt;object type=&quot;3&quot; unique_id=&quot;10010&quot;&gt;&lt;property id=&quot;20148&quot; value=&quot;5&quot;/&gt;&lt;property id=&quot;20300&quot; value=&quot;Slide 8 - &amp;quot;IL-PART Satisfaction Survey&amp;#x0D;&amp;#x0A;&amp;#x0D;&amp;#x0A;&amp;quot;&quot;/&gt;&lt;property id=&quot;20307&quot; value=&quot;285&quot;/&gt;&lt;/object&gt;&lt;object type=&quot;3&quot; unique_id=&quot;10011&quot;&gt;&lt;property id=&quot;20148&quot; value=&quot;5&quot;/&gt;&lt;property id=&quot;20300&quot; value=&quot;Slide 9 - &amp;quot;&amp;#x0D;&amp;#x0A;&amp;#x0D;&amp;#x0A;&amp;#x0D;&amp;#x0A;&amp;#x0D;&amp;#x0A;&amp;#x0D;&amp;#x0A;&amp;#x0D;&amp;#x0A;80 percent of respondents strongly agreed that their full time internship experience provided them with oppor&quot;/&gt;&lt;property id=&quot;20307&quot; value=&quot;291&quot;/&gt;&lt;/object&gt;&lt;object type=&quot;3&quot; unique_id=&quot;10012&quot;&gt;&lt;property id=&quot;20148&quot; value=&quot;5&quot;/&gt;&lt;property id=&quot;20300&quot; value=&quot;Slide 10 - &amp;quot;Satisfaction among traditional candidates also high…&amp;quot;&quot;/&gt;&lt;property id=&quot;20307&quot; value=&quot;295&quot;/&gt;&lt;/object&gt;&lt;object type=&quot;3&quot; unique_id=&quot;10013&quot;&gt;&lt;property id=&quot;20148&quot; value=&quot;5&quot;/&gt;&lt;property id=&quot;20300&quot; value=&quot;Slide 11 - &amp;quot;Perceptions of Principal Candidate Preparedness by Faculty Supervisor and Principal Mentor&amp;quot;&quot;/&gt;&lt;property id=&quot;20307&quot; value=&quot;292&quot;/&gt;&lt;/object&gt;&lt;object type=&quot;3&quot; unique_id=&quot;10014&quot;&gt;&lt;property id=&quot;20148&quot; value=&quot;5&quot;/&gt;&lt;property id=&quot;20300&quot; value=&quot;Slide 12 - &amp;quot;&amp;#x0D;&amp;#x0A;&amp;#x0D;&amp;#x0A;Purpose of IL-PART Symposium&amp;quot;&quot;/&gt;&lt;property id=&quot;20307&quot; value=&quot;288&quot;/&gt;&lt;/object&gt;&lt;object type=&quot;3&quot; unique_id=&quot;10015&quot;&gt;&lt;property id=&quot;20148&quot; value=&quot;5&quot;/&gt;&lt;property id=&quot;20300&quot; value=&quot;Slide 13 - &amp;quot;Strands Designed for Your Needs&amp;#x0D;&amp;#x0A;&amp;quot;&quot;/&gt;&lt;property id=&quot;20307&quot; value=&quot;289&quot;/&gt;&lt;/object&gt;&lt;object type=&quot;3&quot; unique_id=&quot;10016&quot;&gt;&lt;property id=&quot;20148&quot; value=&quot;5&quot;/&gt;&lt;property id=&quot;20300&quot; value=&quot;Slide 14 - &amp;quot;Follow the Work &amp;quot;&quot;/&gt;&lt;property id=&quot;20307&quot; value=&quot;294&quot;/&gt;&lt;/object&gt;&lt;/object&gt;&lt;object type=&quot;8&quot; unique_id=&quot;10032&quot;&gt;&lt;/object&gt;&lt;/object&gt;&lt;/database&gt;"/>
  <p:tag name="MMPROD_NEXTUNIQUEID" val="10009"/>
  <p:tag name="SECTOMILLISECCONVERTED" val="1"/>
</p:tagLst>
</file>

<file path=ppt/theme/theme1.xml><?xml version="1.0" encoding="utf-8"?>
<a:theme xmlns:a="http://schemas.openxmlformats.org/drawingml/2006/main" name="Retrospect">
  <a:themeElements>
    <a:clrScheme name="Custom 6">
      <a:dk1>
        <a:sysClr val="windowText" lastClr="000000"/>
      </a:dk1>
      <a:lt1>
        <a:sysClr val="window" lastClr="FFFFFF"/>
      </a:lt1>
      <a:dk2>
        <a:srgbClr val="696464"/>
      </a:dk2>
      <a:lt2>
        <a:srgbClr val="E9E5DC"/>
      </a:lt2>
      <a:accent1>
        <a:srgbClr val="595959"/>
      </a:accent1>
      <a:accent2>
        <a:srgbClr val="8A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Custom 6">
      <a:dk1>
        <a:sysClr val="windowText" lastClr="000000"/>
      </a:dk1>
      <a:lt1>
        <a:sysClr val="window" lastClr="FFFFFF"/>
      </a:lt1>
      <a:dk2>
        <a:srgbClr val="696464"/>
      </a:dk2>
      <a:lt2>
        <a:srgbClr val="E9E5DC"/>
      </a:lt2>
      <a:accent1>
        <a:srgbClr val="595959"/>
      </a:accent1>
      <a:accent2>
        <a:srgbClr val="8A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2523</TotalTime>
  <Words>1513</Words>
  <Application>Microsoft Office PowerPoint</Application>
  <PresentationFormat>On-screen Show (4:3)</PresentationFormat>
  <Paragraphs>251</Paragraphs>
  <Slides>33</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ＭＳ Ｐゴシック</vt:lpstr>
      <vt:lpstr>SimSun</vt:lpstr>
      <vt:lpstr>Arial</vt:lpstr>
      <vt:lpstr>Arial Narrow</vt:lpstr>
      <vt:lpstr>Calibri</vt:lpstr>
      <vt:lpstr>Calibri Light</vt:lpstr>
      <vt:lpstr>Franklin Gothic Book</vt:lpstr>
      <vt:lpstr>Georgia</vt:lpstr>
      <vt:lpstr>MS Mincho</vt:lpstr>
      <vt:lpstr>Symbol</vt:lpstr>
      <vt:lpstr>Times New Roman</vt:lpstr>
      <vt:lpstr>Retrospect</vt:lpstr>
      <vt:lpstr>1_Retrospect</vt:lpstr>
      <vt:lpstr>Growing Success: The Need for Rural Schools to Collaboratively Succession Plan to Grow and Sustain Their Leadership Pipeline    August 2, 2018</vt:lpstr>
      <vt:lpstr>PowerPoint Presentation</vt:lpstr>
      <vt:lpstr>The Principalship: Just the Facts</vt:lpstr>
      <vt:lpstr>Issues with the Principalship</vt:lpstr>
      <vt:lpstr>Salaries of the Principalship</vt:lpstr>
      <vt:lpstr>One Solution…Grow Your Own</vt:lpstr>
      <vt:lpstr>                 Project Goals</vt:lpstr>
      <vt:lpstr>PowerPoint Presentation</vt:lpstr>
      <vt:lpstr> Partners and Partnerships</vt:lpstr>
      <vt:lpstr>Evaluating the Internship</vt:lpstr>
      <vt:lpstr>RQ1: Implementation and Recruitment</vt:lpstr>
      <vt:lpstr>RQ2: Satisfaction With Internship Preparation</vt:lpstr>
      <vt:lpstr>Mentor Principal Perspectives:  Candidates Participation in Internship Experiences (n = 20)</vt:lpstr>
      <vt:lpstr>Faculty Supervisor Perspective: Candidates Participation in Internship Experiences (n = 8)</vt:lpstr>
      <vt:lpstr>     Traditional Yearlong Candidate Internship Activities (n =17) </vt:lpstr>
      <vt:lpstr>Mentor Principal Matching</vt:lpstr>
      <vt:lpstr>Internship Matching</vt:lpstr>
      <vt:lpstr>Experience With Mentor Principal Supervision</vt:lpstr>
      <vt:lpstr>Replicating the Work</vt:lpstr>
      <vt:lpstr>Full Time Internship Model</vt:lpstr>
      <vt:lpstr>Calculating the Costs</vt:lpstr>
      <vt:lpstr>Questions to Consider When Calculating the Costs</vt:lpstr>
      <vt:lpstr>PowerPoint Presentation</vt:lpstr>
      <vt:lpstr>Practical Lessons Learned</vt:lpstr>
      <vt:lpstr>Growing Success:  Growing Your Own Reprise</vt:lpstr>
      <vt:lpstr>IL-PART Web Site: www.ilpart.org </vt:lpstr>
      <vt:lpstr>Questions?</vt:lpstr>
      <vt:lpstr>Follow the Work </vt:lpstr>
      <vt:lpstr>IL-PART Evaluation</vt:lpstr>
      <vt:lpstr>IL-PART Evaluation</vt:lpstr>
      <vt:lpstr>Frequency of Observations</vt:lpstr>
      <vt:lpstr> Number of Formal Mentor Principal Observations: Full-Time, Full Semester Candidates (n = 4) and Traditional Yearlong Candidates (n = 9) </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Michaela Fray</cp:lastModifiedBy>
  <cp:revision>158</cp:revision>
  <cp:lastPrinted>2018-07-24T15:40:02Z</cp:lastPrinted>
  <dcterms:created xsi:type="dcterms:W3CDTF">2015-09-30T17:01:28Z</dcterms:created>
  <dcterms:modified xsi:type="dcterms:W3CDTF">2018-07-27T14:52:53Z</dcterms:modified>
</cp:coreProperties>
</file>